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30"/>
  </p:notesMasterIdLst>
  <p:sldIdLst>
    <p:sldId id="256" r:id="rId2"/>
    <p:sldId id="266" r:id="rId3"/>
    <p:sldId id="268" r:id="rId4"/>
    <p:sldId id="259" r:id="rId5"/>
    <p:sldId id="267" r:id="rId6"/>
    <p:sldId id="293" r:id="rId7"/>
    <p:sldId id="284" r:id="rId8"/>
    <p:sldId id="286" r:id="rId9"/>
    <p:sldId id="287" r:id="rId10"/>
    <p:sldId id="288" r:id="rId11"/>
    <p:sldId id="289" r:id="rId12"/>
    <p:sldId id="281" r:id="rId13"/>
    <p:sldId id="269" r:id="rId14"/>
    <p:sldId id="271" r:id="rId15"/>
    <p:sldId id="277" r:id="rId16"/>
    <p:sldId id="279" r:id="rId17"/>
    <p:sldId id="280" r:id="rId18"/>
    <p:sldId id="272" r:id="rId19"/>
    <p:sldId id="273" r:id="rId20"/>
    <p:sldId id="274" r:id="rId21"/>
    <p:sldId id="294" r:id="rId22"/>
    <p:sldId id="275" r:id="rId23"/>
    <p:sldId id="282" r:id="rId24"/>
    <p:sldId id="283" r:id="rId25"/>
    <p:sldId id="291" r:id="rId26"/>
    <p:sldId id="290" r:id="rId27"/>
    <p:sldId id="261" r:id="rId28"/>
    <p:sldId id="278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2A1A62-C62E-4168-9413-8D051A3D4699}">
          <p14:sldIdLst>
            <p14:sldId id="256"/>
            <p14:sldId id="266"/>
            <p14:sldId id="268"/>
            <p14:sldId id="259"/>
            <p14:sldId id="267"/>
            <p14:sldId id="293"/>
            <p14:sldId id="284"/>
            <p14:sldId id="286"/>
            <p14:sldId id="287"/>
            <p14:sldId id="288"/>
            <p14:sldId id="289"/>
            <p14:sldId id="281"/>
            <p14:sldId id="269"/>
            <p14:sldId id="271"/>
            <p14:sldId id="277"/>
            <p14:sldId id="279"/>
            <p14:sldId id="280"/>
            <p14:sldId id="272"/>
            <p14:sldId id="273"/>
            <p14:sldId id="274"/>
            <p14:sldId id="294"/>
            <p14:sldId id="275"/>
            <p14:sldId id="282"/>
            <p14:sldId id="283"/>
            <p14:sldId id="291"/>
            <p14:sldId id="290"/>
            <p14:sldId id="261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335"/>
    <a:srgbClr val="C4C4C4"/>
    <a:srgbClr val="5EA995"/>
    <a:srgbClr val="CE092C"/>
    <a:srgbClr val="E6E6E6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42CD6-A5D3-4EC8-8198-856A649F467E}" type="datetimeFigureOut">
              <a:rPr lang="de-DE" smtClean="0"/>
              <a:t>14.07.2021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F502B-0ABF-476F-84E5-43C35E814A4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1157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6D47-C9AB-44CC-9D88-1F8C058C7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3A703-42AD-42EC-9EC6-41913DAA87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AC30A-0F63-4C20-9570-9AE4D9CE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F6B3C-0553-4FF8-90CA-DF959E8145F3}" type="datetime1">
              <a:rPr lang="de-DE" smtClean="0"/>
              <a:t>14.07.2021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BF8E2-53EF-4808-B033-34E08522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Tscheuschner &amp; Amer Goli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70D01-ED68-42D3-AFAC-7BA2D25D1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5E8D-64FE-4FA0-A251-28C9B1A4AD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15212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EC4F6-88AD-4F3F-A941-B926E890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6201E8-076C-40F9-82B7-3114C2E0F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86F68-BF9F-4F48-9A4F-9DF0313F0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E716D-42F1-4C58-9616-E20AB0DFC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F7072-F0E0-427C-8A72-10CCCBFF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6992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371C96-0D80-410E-89D5-0FF2808A0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399B09-E9D2-4D61-B601-68E01EA5D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0CE61-8452-4B07-B34F-20E73CC23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977AA-6A63-4388-8525-AC5642E7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1B597-46E0-40AC-B600-3DC3B6F86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094136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2E9B-4F2E-4E04-885B-CAB5594A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11521-503C-4458-A1E6-734999B5A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FADF2-4811-4AD2-A6F7-3ED5E953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F6B3C-0553-4FF8-90CA-DF959E8145F3}" type="datetime1">
              <a:rPr lang="de-DE" smtClean="0"/>
              <a:t>14.07.2021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797F1-D2AF-4A56-8E5D-5ECA36CD8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Tscheuschner &amp; Amer Goli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32775-17CA-44B4-B2B9-11D4A6FFE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5E8D-64FE-4FA0-A251-28C9B1A4AD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869915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13B2-CC06-4AF0-8108-8B0FA6A04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13D03-736F-43A3-9372-E23D77FBF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87C12-4B7E-4755-9FCC-574104B4A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5758E-BA42-4875-8DA5-30251FB2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513B8-C4F1-4607-B8A6-DA3B103FE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003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132F7-99AB-47D3-BB16-A1BDCE88C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E35CE-F1B0-42A5-8978-5F7E218995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86FEA-98E9-435B-A9AD-9179A134C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802DA-7419-4ABA-8A1F-7215770F1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E5627-2E22-4081-A5B8-B6FF615E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EED68-4055-4F00-9929-651098389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76953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063EB-5B4E-4371-AF72-F0C0B0C57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406CD-2CD2-44FB-B9F4-2BCC35094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6F6B2-F16C-4EEE-9D5C-E47B6C1D5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641D26-7DB0-4CC8-B4F9-55FD40368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72370F-7047-4E4A-BD5D-F3BE46EA3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E2273C-5A13-4AFC-A7A1-EED1AC36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112509-0F80-4585-989A-ABDDAB0D1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D44ED8-45F0-4D3E-BF43-B0B91B45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89761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8D00-708B-4744-B105-256FA5417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1184A4-3534-4A7A-A122-572AB0E4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B9D8A-9D9E-472F-9B78-D4918911D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4B8CF-39A8-408E-BBF5-29311D601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80080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8A776B-B496-4027-ADF0-BFE45E4E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F6B3C-0553-4FF8-90CA-DF959E8145F3}" type="datetime1">
              <a:rPr lang="de-DE" smtClean="0"/>
              <a:t>14.07.2021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AD751-494D-4C65-965A-6EE8A7EA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Niklas Tscheuschner &amp; Amer Goli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CAB80-704F-4A1C-AB28-6A7677331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5E8D-64FE-4FA0-A251-28C9B1A4AD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421554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9DF2E-DBDF-49AD-84EC-D82F47C3C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EDAAB-B125-4BEA-AE40-EAB17E3DC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8564D-CC5A-473E-A512-F864D006D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0DC03-B554-4C3C-AA85-848EAF73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7DDE4-F568-4A1E-AB42-1D773FBE9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A32DC-2E8F-4066-83C7-B0C54668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71397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EEF13-9FE8-46E7-B08D-29F3D21A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13C5F0-B22A-4103-956E-7BC81C31B2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802CD-8136-48C3-AC13-3A74ADC46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6E4E6-C2A6-4F1D-BEB4-FB92C42F7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F9AD7-84A4-4DA5-A358-A4A158D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79828-97C1-4D59-A6ED-4ADFEA34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82807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63A828-3171-4EBB-BC86-9838DB401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7FBEB-DD97-4876-869D-8C440C535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3489E-0587-4BA1-8345-1E3B07F9F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7/14/2021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4ED11-A456-4741-B00D-1D2D8F186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0DAC8-7467-4AB6-BB8B-E88EC7698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95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telegroum.com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telegroum.com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746-021-00384-w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380946-3F47-4AE2-940B-DB63ADDB6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8" r="19842" b="-2"/>
          <a:stretch/>
        </p:blipFill>
        <p:spPr>
          <a:xfrm>
            <a:off x="1985" y="419841"/>
            <a:ext cx="6722821" cy="6119071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10495B-93D7-429C-AABB-DF305BC91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5061" y="3113736"/>
            <a:ext cx="7959372" cy="1690409"/>
          </a:xfrm>
        </p:spPr>
        <p:txBody>
          <a:bodyPr anchor="b">
            <a:normAutofit/>
          </a:bodyPr>
          <a:lstStyle/>
          <a:p>
            <a:r>
              <a:rPr lang="de-DE" sz="4400" b="1" dirty="0">
                <a:latin typeface="Century Gothic" panose="020B0502020202020204" pitchFamily="34" charset="0"/>
              </a:rPr>
              <a:t>COVID-19: </a:t>
            </a:r>
            <a:br>
              <a:rPr lang="de-DE" sz="3700" b="1" dirty="0">
                <a:latin typeface="Century Gothic" panose="020B0502020202020204" pitchFamily="34" charset="0"/>
              </a:rPr>
            </a:br>
            <a:r>
              <a:rPr lang="de-DE" sz="3200" b="1" dirty="0">
                <a:latin typeface="Century Gothic" panose="020B0502020202020204" pitchFamily="34" charset="0"/>
              </a:rPr>
              <a:t>Prognosen auf kommunaler Ebene</a:t>
            </a:r>
            <a:endParaRPr lang="de-DE" sz="3700" b="1" dirty="0">
              <a:latin typeface="Century Gothic" panose="020B050202020202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1C370F9-AD23-4C8D-A9DB-07A528982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598" y="5041423"/>
            <a:ext cx="3970297" cy="365126"/>
          </a:xfrm>
        </p:spPr>
        <p:txBody>
          <a:bodyPr>
            <a:noAutofit/>
          </a:bodyPr>
          <a:lstStyle/>
          <a:p>
            <a:r>
              <a:rPr lang="de-DE" sz="1100" b="0" i="1" dirty="0">
                <a:effectLst/>
                <a:latin typeface="Century Gothic" panose="020B0502020202020204" pitchFamily="34" charset="0"/>
              </a:rPr>
              <a:t>Projekt D</a:t>
            </a:r>
            <a:r>
              <a:rPr lang="de-DE" sz="1100" i="1" dirty="0">
                <a:latin typeface="Century Gothic" panose="020B0502020202020204" pitchFamily="34" charset="0"/>
              </a:rPr>
              <a:t>ata Science – Sommersemester 2021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FE94AC-5A78-4DB4-8EC6-1A916BDDC2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97382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507769-C95C-4AFE-88AA-51CEDC8F54B2}" type="datetime1">
              <a:rPr lang="de-DE" sz="1100">
                <a:latin typeface="Century Gothic" panose="020B0502020202020204" pitchFamily="34" charset="0"/>
              </a:rPr>
              <a:pPr>
                <a:spcAft>
                  <a:spcPts val="600"/>
                </a:spcAft>
              </a:pPr>
              <a:t>14.07.2021</a:t>
            </a:fld>
            <a:endParaRPr lang="de-DE" sz="1100" dirty="0">
              <a:latin typeface="Century Gothic" panose="020B0502020202020204" pitchFamily="34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B2FC6D-AE05-4C2F-86B1-C1A3BD36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3101" y="6364739"/>
            <a:ext cx="2482749" cy="365125"/>
          </a:xfrm>
        </p:spPr>
        <p:txBody>
          <a:bodyPr>
            <a:normAutofit fontScale="92500"/>
          </a:bodyPr>
          <a:lstStyle/>
          <a:p>
            <a:pPr algn="l">
              <a:spcAft>
                <a:spcPts val="600"/>
              </a:spcAft>
            </a:pPr>
            <a:r>
              <a:rPr lang="de-DE" dirty="0">
                <a:latin typeface="Century Gothic" panose="020B0502020202020204" pitchFamily="34" charset="0"/>
              </a:rPr>
              <a:t>Niklas Tscheuschner &amp; Amer </a:t>
            </a:r>
            <a:r>
              <a:rPr lang="de-DE" dirty="0" err="1">
                <a:latin typeface="Century Gothic" panose="020B0502020202020204" pitchFamily="34" charset="0"/>
              </a:rPr>
              <a:t>Goli</a:t>
            </a:r>
            <a:endParaRPr lang="de-DE" dirty="0">
              <a:latin typeface="Century Gothic" panose="020B0502020202020204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048993-7D00-491C-9EE3-2C5519E3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78" y="6356350"/>
            <a:ext cx="36422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F35E8D-64FE-4FA0-A251-28C9B1A4ADE6}" type="slidenum">
              <a:rPr lang="de-DE" smtClean="0">
                <a:latin typeface="Century Gothic" panose="020B0502020202020204" pitchFamily="34" charset="0"/>
              </a:rPr>
              <a:pPr>
                <a:spcAft>
                  <a:spcPts val="600"/>
                </a:spcAft>
              </a:pPr>
              <a:t>1</a:t>
            </a:fld>
            <a:endParaRPr lang="de-DE" dirty="0">
              <a:latin typeface="Century Gothic" panose="020B0502020202020204" pitchFamily="34" charset="0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8E0F7C08-C93C-48E4-9C93-D72CA046B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835" y="209721"/>
            <a:ext cx="1061930" cy="181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0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F569E5-969C-4365-91FD-C3E3EA86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62FB03-18CA-4607-9299-6959CA5A4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8865" y="1023876"/>
            <a:ext cx="5510928" cy="288362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045A0D0-8485-401F-B8C3-B739E32CF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07" y="1023876"/>
            <a:ext cx="5395756" cy="287398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B3286E-CCC2-44F9-AFE0-14C2DFDC8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452" y="3742601"/>
            <a:ext cx="2501265" cy="288362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E64C204-AD63-4532-A45F-8CCCB2CCD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204" y="4103282"/>
            <a:ext cx="2762250" cy="1438275"/>
          </a:xfrm>
          <a:prstGeom prst="rect">
            <a:avLst/>
          </a:prstGeom>
        </p:spPr>
      </p:pic>
      <p:sp>
        <p:nvSpPr>
          <p:cNvPr id="10" name="Textfeld 6">
            <a:extLst>
              <a:ext uri="{FF2B5EF4-FFF2-40B4-BE49-F238E27FC236}">
                <a16:creationId xmlns:a16="http://schemas.microsoft.com/office/drawing/2014/main" id="{ACAD310E-753F-4423-90B0-72EB1442BAD3}"/>
              </a:ext>
            </a:extLst>
          </p:cNvPr>
          <p:cNvSpPr txBox="1"/>
          <p:nvPr/>
        </p:nvSpPr>
        <p:spPr>
          <a:xfrm>
            <a:off x="285750" y="231775"/>
            <a:ext cx="543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Clustering</a:t>
            </a:r>
          </a:p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Ergebnisse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614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F569E5-969C-4365-91FD-C3E3EA86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1A8D66-D711-473A-ABA5-72606184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5194541"/>
            <a:ext cx="11165840" cy="116180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340CE48-759F-4294-99C8-3D6EF2EE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56" y="1445099"/>
            <a:ext cx="11165840" cy="2760784"/>
          </a:xfrm>
          <a:prstGeom prst="rect">
            <a:avLst/>
          </a:prstGeom>
        </p:spPr>
      </p:pic>
      <p:sp>
        <p:nvSpPr>
          <p:cNvPr id="9" name="Textfeld 6">
            <a:extLst>
              <a:ext uri="{FF2B5EF4-FFF2-40B4-BE49-F238E27FC236}">
                <a16:creationId xmlns:a16="http://schemas.microsoft.com/office/drawing/2014/main" id="{0C709565-740E-4D07-93F0-4FCA0BCC63E0}"/>
              </a:ext>
            </a:extLst>
          </p:cNvPr>
          <p:cNvSpPr txBox="1"/>
          <p:nvPr/>
        </p:nvSpPr>
        <p:spPr>
          <a:xfrm>
            <a:off x="285750" y="4643460"/>
            <a:ext cx="5430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rPr>
              <a:t>Cluster 7 </a:t>
            </a:r>
            <a:r>
              <a:rPr lang="de-DE" sz="2000" dirty="0">
                <a:solidFill>
                  <a:prstClr val="black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- 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rPr>
              <a:t>Hierarchisches Clustering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" name="Textfeld 6">
            <a:extLst>
              <a:ext uri="{FF2B5EF4-FFF2-40B4-BE49-F238E27FC236}">
                <a16:creationId xmlns:a16="http://schemas.microsoft.com/office/drawing/2014/main" id="{61B23689-6085-4941-BFF0-48EA22A2015D}"/>
              </a:ext>
            </a:extLst>
          </p:cNvPr>
          <p:cNvSpPr txBox="1"/>
          <p:nvPr/>
        </p:nvSpPr>
        <p:spPr>
          <a:xfrm>
            <a:off x="414556" y="957754"/>
            <a:ext cx="5430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rPr>
              <a:t>Cluster 4 –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rPr>
              <a:t>Kmeans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rPr>
              <a:t> Clustering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" name="Textfeld 6">
            <a:extLst>
              <a:ext uri="{FF2B5EF4-FFF2-40B4-BE49-F238E27FC236}">
                <a16:creationId xmlns:a16="http://schemas.microsoft.com/office/drawing/2014/main" id="{C37654CD-2A95-485A-8420-E2E9473EEAFF}"/>
              </a:ext>
            </a:extLst>
          </p:cNvPr>
          <p:cNvSpPr txBox="1"/>
          <p:nvPr/>
        </p:nvSpPr>
        <p:spPr>
          <a:xfrm>
            <a:off x="285750" y="174625"/>
            <a:ext cx="543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Clustering</a:t>
            </a:r>
          </a:p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Ergebnisse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49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6">
            <a:extLst>
              <a:ext uri="{FF2B5EF4-FFF2-40B4-BE49-F238E27FC236}">
                <a16:creationId xmlns:a16="http://schemas.microsoft.com/office/drawing/2014/main" id="{D17DA5FF-2BFE-453A-9D18-F403CEDFACFC}"/>
              </a:ext>
            </a:extLst>
          </p:cNvPr>
          <p:cNvSpPr txBox="1"/>
          <p:nvPr/>
        </p:nvSpPr>
        <p:spPr>
          <a:xfrm>
            <a:off x="381000" y="246851"/>
            <a:ext cx="16754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Century Gothic" panose="020B0502020202020204" pitchFamily="34" charset="0"/>
              </a:rPr>
              <a:t>COVID-19</a:t>
            </a:r>
          </a:p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Daten</a:t>
            </a:r>
          </a:p>
        </p:txBody>
      </p:sp>
      <p:pic>
        <p:nvPicPr>
          <p:cNvPr id="3" name="Grafik 7">
            <a:extLst>
              <a:ext uri="{FF2B5EF4-FFF2-40B4-BE49-F238E27FC236}">
                <a16:creationId xmlns:a16="http://schemas.microsoft.com/office/drawing/2014/main" id="{A2FA5B0F-9DE1-45EF-AEC1-586F24D1A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2561" y="2495619"/>
            <a:ext cx="7467046" cy="186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62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6C51B70-EF4E-462E-BC30-BF3A39826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0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F11C7F3-36CA-47C6-B36F-8744D682CDE8}"/>
              </a:ext>
            </a:extLst>
          </p:cNvPr>
          <p:cNvSpPr/>
          <p:nvPr/>
        </p:nvSpPr>
        <p:spPr>
          <a:xfrm>
            <a:off x="-137160" y="3642361"/>
            <a:ext cx="2011680" cy="464820"/>
          </a:xfrm>
          <a:prstGeom prst="ellipse">
            <a:avLst/>
          </a:prstGeom>
          <a:noFill/>
          <a:ln>
            <a:solidFill>
              <a:srgbClr val="F18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18335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B130C5-317A-4AE9-8AC7-BAAC27ED7B45}"/>
              </a:ext>
            </a:extLst>
          </p:cNvPr>
          <p:cNvSpPr/>
          <p:nvPr/>
        </p:nvSpPr>
        <p:spPr>
          <a:xfrm>
            <a:off x="5140696" y="761999"/>
            <a:ext cx="988642" cy="299102"/>
          </a:xfrm>
          <a:prstGeom prst="ellipse">
            <a:avLst/>
          </a:prstGeom>
          <a:noFill/>
          <a:ln>
            <a:solidFill>
              <a:srgbClr val="F18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A17E36-D7D2-4739-BBEB-5F8E2F6D7ABC}"/>
              </a:ext>
            </a:extLst>
          </p:cNvPr>
          <p:cNvSpPr/>
          <p:nvPr/>
        </p:nvSpPr>
        <p:spPr>
          <a:xfrm>
            <a:off x="6129338" y="766769"/>
            <a:ext cx="988642" cy="299102"/>
          </a:xfrm>
          <a:prstGeom prst="ellipse">
            <a:avLst/>
          </a:prstGeom>
          <a:noFill/>
          <a:ln>
            <a:solidFill>
              <a:srgbClr val="F18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E30D6C-2D6D-4507-9688-C413962D51EF}"/>
              </a:ext>
            </a:extLst>
          </p:cNvPr>
          <p:cNvSpPr/>
          <p:nvPr/>
        </p:nvSpPr>
        <p:spPr>
          <a:xfrm>
            <a:off x="7013258" y="771539"/>
            <a:ext cx="988642" cy="299102"/>
          </a:xfrm>
          <a:prstGeom prst="ellipse">
            <a:avLst/>
          </a:prstGeom>
          <a:noFill/>
          <a:ln>
            <a:solidFill>
              <a:srgbClr val="F18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441F9-6E62-42F0-8A42-9EA1BE71248B}"/>
              </a:ext>
            </a:extLst>
          </p:cNvPr>
          <p:cNvSpPr/>
          <p:nvPr/>
        </p:nvSpPr>
        <p:spPr>
          <a:xfrm>
            <a:off x="3188018" y="355289"/>
            <a:ext cx="1117282" cy="299102"/>
          </a:xfrm>
          <a:prstGeom prst="ellipse">
            <a:avLst/>
          </a:prstGeom>
          <a:noFill/>
          <a:ln>
            <a:solidFill>
              <a:srgbClr val="F18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5372C30-7D5C-473F-AB4A-9538E92A65B6}"/>
              </a:ext>
            </a:extLst>
          </p:cNvPr>
          <p:cNvSpPr/>
          <p:nvPr/>
        </p:nvSpPr>
        <p:spPr>
          <a:xfrm>
            <a:off x="7797887" y="761999"/>
            <a:ext cx="988642" cy="299102"/>
          </a:xfrm>
          <a:prstGeom prst="ellipse">
            <a:avLst/>
          </a:prstGeom>
          <a:noFill/>
          <a:ln>
            <a:solidFill>
              <a:srgbClr val="F18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41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75F5225-6FDC-45C4-8679-CD935DB5FB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72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6">
            <a:extLst>
              <a:ext uri="{FF2B5EF4-FFF2-40B4-BE49-F238E27FC236}">
                <a16:creationId xmlns:a16="http://schemas.microsoft.com/office/drawing/2014/main" id="{C015F858-8D92-482F-8497-00072C95F38C}"/>
              </a:ext>
            </a:extLst>
          </p:cNvPr>
          <p:cNvSpPr txBox="1"/>
          <p:nvPr/>
        </p:nvSpPr>
        <p:spPr>
          <a:xfrm>
            <a:off x="381000" y="246851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Century Gothic" panose="020B0502020202020204" pitchFamily="34" charset="0"/>
              </a:rPr>
              <a:t>COVID-19</a:t>
            </a:r>
          </a:p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Akkumulierter Verlauf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726375F-B9EE-4BF1-BA9D-B8E574411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00" y="74323"/>
            <a:ext cx="11963400" cy="66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6">
            <a:extLst>
              <a:ext uri="{FF2B5EF4-FFF2-40B4-BE49-F238E27FC236}">
                <a16:creationId xmlns:a16="http://schemas.microsoft.com/office/drawing/2014/main" id="{D17DA5FF-2BFE-453A-9D18-F403CEDFACFC}"/>
              </a:ext>
            </a:extLst>
          </p:cNvPr>
          <p:cNvSpPr txBox="1"/>
          <p:nvPr/>
        </p:nvSpPr>
        <p:spPr>
          <a:xfrm>
            <a:off x="381000" y="246851"/>
            <a:ext cx="16754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Century Gothic" panose="020B0502020202020204" pitchFamily="34" charset="0"/>
              </a:rPr>
              <a:t>COVID-19</a:t>
            </a:r>
          </a:p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Wochentage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CCF0-B46C-414B-81AC-702A9C76563D}"/>
              </a:ext>
            </a:extLst>
          </p:cNvPr>
          <p:cNvSpPr txBox="1"/>
          <p:nvPr/>
        </p:nvSpPr>
        <p:spPr>
          <a:xfrm>
            <a:off x="955599" y="3134667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>
                <a:solidFill>
                  <a:srgbClr val="F18335"/>
                </a:solidFill>
                <a:latin typeface="Georgia" panose="02040502050405020303" pitchFamily="18" charset="0"/>
              </a:rPr>
              <a:t>Gemeldete</a:t>
            </a:r>
          </a:p>
          <a:p>
            <a:pPr algn="ctr"/>
            <a:r>
              <a:rPr lang="de-DE" sz="1200" b="1" dirty="0">
                <a:solidFill>
                  <a:srgbClr val="F18335"/>
                </a:solidFill>
                <a:latin typeface="Georgia" panose="02040502050405020303" pitchFamily="18" charset="0"/>
              </a:rPr>
              <a:t>Fälle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8C185-8B8B-44C0-87A1-A48D01EFDA2F}"/>
              </a:ext>
            </a:extLst>
          </p:cNvPr>
          <p:cNvSpPr txBox="1"/>
          <p:nvPr/>
        </p:nvSpPr>
        <p:spPr>
          <a:xfrm>
            <a:off x="5939915" y="5966132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latin typeface="Georgia" panose="02040502050405020303" pitchFamily="18" charset="0"/>
              </a:rPr>
              <a:t>Wochentage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240F0DA-CF00-4A71-9ECF-FF36B2FDA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899" y="1105839"/>
            <a:ext cx="7677151" cy="463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52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6">
            <a:extLst>
              <a:ext uri="{FF2B5EF4-FFF2-40B4-BE49-F238E27FC236}">
                <a16:creationId xmlns:a16="http://schemas.microsoft.com/office/drawing/2014/main" id="{D17DA5FF-2BFE-453A-9D18-F403CEDFACFC}"/>
              </a:ext>
            </a:extLst>
          </p:cNvPr>
          <p:cNvSpPr txBox="1"/>
          <p:nvPr/>
        </p:nvSpPr>
        <p:spPr>
          <a:xfrm>
            <a:off x="381000" y="246851"/>
            <a:ext cx="16754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Century Gothic" panose="020B0502020202020204" pitchFamily="34" charset="0"/>
              </a:rPr>
              <a:t>COVID-19</a:t>
            </a:r>
          </a:p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Stadt vs. Land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FF9A7E9-3934-4D50-9D33-1E4C92BFF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4312" y="893759"/>
            <a:ext cx="41433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86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6">
            <a:extLst>
              <a:ext uri="{FF2B5EF4-FFF2-40B4-BE49-F238E27FC236}">
                <a16:creationId xmlns:a16="http://schemas.microsoft.com/office/drawing/2014/main" id="{51D3A054-C242-409A-8D73-85866736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78" y="6356350"/>
            <a:ext cx="36422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F35E8D-64FE-4FA0-A251-28C9B1A4ADE6}" type="slidenum">
              <a:rPr lang="de-DE" smtClean="0">
                <a:latin typeface="Century Gothic" panose="020B0502020202020204" pitchFamily="34" charset="0"/>
              </a:rPr>
              <a:pPr>
                <a:spcAft>
                  <a:spcPts val="600"/>
                </a:spcAft>
              </a:pPr>
              <a:t>18</a:t>
            </a:fld>
            <a:endParaRPr lang="de-DE" dirty="0">
              <a:latin typeface="Century Gothic" panose="020B0502020202020204" pitchFamily="34" charset="0"/>
            </a:endParaRPr>
          </a:p>
        </p:txBody>
      </p:sp>
      <p:sp>
        <p:nvSpPr>
          <p:cNvPr id="6" name="Textfeld 6">
            <a:extLst>
              <a:ext uri="{FF2B5EF4-FFF2-40B4-BE49-F238E27FC236}">
                <a16:creationId xmlns:a16="http://schemas.microsoft.com/office/drawing/2014/main" id="{CA4B58D1-05F7-45DC-A24D-B09971A9789A}"/>
              </a:ext>
            </a:extLst>
          </p:cNvPr>
          <p:cNvSpPr txBox="1"/>
          <p:nvPr/>
        </p:nvSpPr>
        <p:spPr>
          <a:xfrm>
            <a:off x="381000" y="246851"/>
            <a:ext cx="2811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Century Gothic" panose="020B0502020202020204" pitchFamily="34" charset="0"/>
              </a:rPr>
              <a:t>Zeitreihenanalyse</a:t>
            </a:r>
          </a:p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Einführung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DCEA42-4534-4D43-A054-0F301965D21D}"/>
              </a:ext>
            </a:extLst>
          </p:cNvPr>
          <p:cNvSpPr txBox="1"/>
          <p:nvPr/>
        </p:nvSpPr>
        <p:spPr>
          <a:xfrm>
            <a:off x="2523547" y="954737"/>
            <a:ext cx="738214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entury Gothic" panose="020B0502020202020204" pitchFamily="34" charset="0"/>
              </a:rPr>
              <a:t>1)   Stationarität</a:t>
            </a:r>
          </a:p>
          <a:p>
            <a:pPr marL="342900" indent="-342900">
              <a:buAutoNum type="arabicParenR"/>
            </a:pPr>
            <a:endParaRPr lang="de-DE" dirty="0"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1600" dirty="0">
                <a:latin typeface="Century Gothic" panose="020B0502020202020204" pitchFamily="34" charset="0"/>
              </a:rPr>
              <a:t>Konstanz der Eigenschaften im Zeitverlauf</a:t>
            </a:r>
          </a:p>
          <a:p>
            <a:endParaRPr lang="de-DE" dirty="0">
              <a:latin typeface="Century Gothic" panose="020B0502020202020204" pitchFamily="34" charset="0"/>
            </a:endParaRPr>
          </a:p>
          <a:p>
            <a:r>
              <a:rPr lang="de-DE" dirty="0">
                <a:latin typeface="Century Gothic" panose="020B0502020202020204" pitchFamily="34" charset="0"/>
              </a:rPr>
              <a:t>2)   Trend</a:t>
            </a:r>
          </a:p>
          <a:p>
            <a:endParaRPr lang="de-DE" dirty="0"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entury Gothic" panose="020B0502020202020204" pitchFamily="34" charset="0"/>
              </a:rPr>
              <a:t>Langfristige und nachhaltige Veränderung der Zeitreihenvariable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entury Gothic" panose="020B0502020202020204" pitchFamily="34" charset="0"/>
              </a:rPr>
              <a:t>Unidirektional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entury Gothic" panose="020B0502020202020204" pitchFamily="34" charset="0"/>
              </a:rPr>
              <a:t>Unabhängig von kurzfristigen und allgemeinen Schwankungen</a:t>
            </a:r>
          </a:p>
          <a:p>
            <a:endParaRPr lang="de-DE" dirty="0">
              <a:latin typeface="Century Gothic" panose="020B0502020202020204" pitchFamily="34" charset="0"/>
            </a:endParaRPr>
          </a:p>
          <a:p>
            <a:r>
              <a:rPr lang="de-DE" dirty="0">
                <a:latin typeface="Century Gothic" panose="020B0502020202020204" pitchFamily="34" charset="0"/>
              </a:rPr>
              <a:t>3)   Strukturbruch</a:t>
            </a:r>
          </a:p>
          <a:p>
            <a:pPr marL="342900" indent="-342900">
              <a:buAutoNum type="arabicParenR"/>
            </a:pPr>
            <a:endParaRPr lang="de-DE" dirty="0"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1600" dirty="0">
                <a:latin typeface="Century Gothic" panose="020B0502020202020204" pitchFamily="34" charset="0"/>
              </a:rPr>
              <a:t>Signifikante Veränderung der Regressionsparameter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1600" dirty="0">
                <a:latin typeface="Century Gothic" panose="020B0502020202020204" pitchFamily="34" charset="0"/>
              </a:rPr>
              <a:t>Einmalig</a:t>
            </a:r>
          </a:p>
          <a:p>
            <a:endParaRPr lang="de-DE" dirty="0">
              <a:latin typeface="Century Gothic" panose="020B0502020202020204" pitchFamily="34" charset="0"/>
            </a:endParaRPr>
          </a:p>
          <a:p>
            <a:r>
              <a:rPr lang="de-DE" dirty="0">
                <a:latin typeface="Century Gothic" panose="020B0502020202020204" pitchFamily="34" charset="0"/>
              </a:rPr>
              <a:t>4)   Saisonalität</a:t>
            </a:r>
          </a:p>
          <a:p>
            <a:pPr marL="342900" indent="-342900">
              <a:buAutoNum type="arabicParenR"/>
            </a:pPr>
            <a:endParaRPr lang="de-DE" dirty="0"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1600" dirty="0">
                <a:latin typeface="Century Gothic" panose="020B0502020202020204" pitchFamily="34" charset="0"/>
              </a:rPr>
              <a:t>Wiederkehrende Variation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1600" dirty="0">
                <a:latin typeface="Century Gothic" panose="020B0502020202020204" pitchFamily="34" charset="0"/>
              </a:rPr>
              <a:t>Innerhalb spezifischer zeitlicher Intervalle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1600" dirty="0">
                <a:latin typeface="Century Gothic" panose="020B0502020202020204" pitchFamily="34" charset="0"/>
              </a:rPr>
              <a:t>Simultan möglich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de-DE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109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6">
            <a:extLst>
              <a:ext uri="{FF2B5EF4-FFF2-40B4-BE49-F238E27FC236}">
                <a16:creationId xmlns:a16="http://schemas.microsoft.com/office/drawing/2014/main" id="{FF8384CF-361C-4B3E-8D97-1E2B8E46B95F}"/>
              </a:ext>
            </a:extLst>
          </p:cNvPr>
          <p:cNvSpPr txBox="1"/>
          <p:nvPr/>
        </p:nvSpPr>
        <p:spPr>
          <a:xfrm>
            <a:off x="4401464" y="263281"/>
            <a:ext cx="338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latin typeface="Century Gothic" panose="020B0502020202020204" pitchFamily="34" charset="0"/>
              </a:rPr>
              <a:t>COVID-19</a:t>
            </a:r>
          </a:p>
          <a:p>
            <a:pPr algn="ctr"/>
            <a:r>
              <a:rPr lang="de-DE" sz="16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Zeitreihe März 2020 bis April 2021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14E38794-21DE-4E34-BABF-A6CC9F9FD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634" y="896237"/>
            <a:ext cx="10117931" cy="55485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03324F-087C-4A11-83FA-1DA11EB9BCC6}"/>
              </a:ext>
            </a:extLst>
          </p:cNvPr>
          <p:cNvSpPr txBox="1"/>
          <p:nvPr/>
        </p:nvSpPr>
        <p:spPr>
          <a:xfrm>
            <a:off x="1990003" y="1913766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Century Gothic" panose="020B0502020202020204" pitchFamily="34" charset="0"/>
              </a:rPr>
              <a:t>2) Trend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746B66-5E85-41C1-BAA0-108B6867BE24}"/>
              </a:ext>
            </a:extLst>
          </p:cNvPr>
          <p:cNvSpPr txBox="1"/>
          <p:nvPr/>
        </p:nvSpPr>
        <p:spPr>
          <a:xfrm>
            <a:off x="1990004" y="2635817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Century Gothic" panose="020B0502020202020204" pitchFamily="34" charset="0"/>
              </a:rPr>
              <a:t>3) Strukturbruch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EC7B5-D0C8-499F-AE39-D77E1DE11DC1}"/>
              </a:ext>
            </a:extLst>
          </p:cNvPr>
          <p:cNvSpPr txBox="1"/>
          <p:nvPr/>
        </p:nvSpPr>
        <p:spPr>
          <a:xfrm>
            <a:off x="1990003" y="331315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Century Gothic" panose="020B0502020202020204" pitchFamily="34" charset="0"/>
              </a:rPr>
              <a:t>4) Saisonalität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53E9FC-7D1E-44F0-8B30-82B6E0783E01}"/>
              </a:ext>
            </a:extLst>
          </p:cNvPr>
          <p:cNvSpPr txBox="1"/>
          <p:nvPr/>
        </p:nvSpPr>
        <p:spPr>
          <a:xfrm>
            <a:off x="1990003" y="4035204"/>
            <a:ext cx="1632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Century Gothic" panose="020B0502020202020204" pitchFamily="34" charset="0"/>
              </a:rPr>
              <a:t>1) Stationarität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CAB35C-F8DC-40A2-839E-1B22BFE185AF}"/>
              </a:ext>
            </a:extLst>
          </p:cNvPr>
          <p:cNvSpPr txBox="1"/>
          <p:nvPr/>
        </p:nvSpPr>
        <p:spPr>
          <a:xfrm>
            <a:off x="4035482" y="2620428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18335"/>
                </a:solidFill>
                <a:sym typeface="Wingdings" panose="05000000000000000000" pitchFamily="2" charset="2"/>
              </a:rPr>
              <a:t></a:t>
            </a:r>
            <a:endParaRPr lang="de-DE" sz="2400" dirty="0">
              <a:solidFill>
                <a:srgbClr val="F18335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F7320F-B917-4E8C-86B2-E22B12154FD9}"/>
              </a:ext>
            </a:extLst>
          </p:cNvPr>
          <p:cNvSpPr txBox="1"/>
          <p:nvPr/>
        </p:nvSpPr>
        <p:spPr>
          <a:xfrm>
            <a:off x="4091586" y="1898377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18335"/>
                </a:solidFill>
                <a:sym typeface="Wingdings" panose="05000000000000000000" pitchFamily="2" charset="2"/>
              </a:rPr>
              <a:t></a:t>
            </a:r>
            <a:endParaRPr lang="de-DE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2C6E4C-D104-49B0-8E90-9DF79290450D}"/>
              </a:ext>
            </a:extLst>
          </p:cNvPr>
          <p:cNvSpPr txBox="1"/>
          <p:nvPr/>
        </p:nvSpPr>
        <p:spPr>
          <a:xfrm>
            <a:off x="4035482" y="3282375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18335"/>
                </a:solidFill>
                <a:sym typeface="Wingdings" panose="05000000000000000000" pitchFamily="2" charset="2"/>
              </a:rPr>
              <a:t></a:t>
            </a:r>
            <a:endParaRPr lang="de-DE" sz="2400" dirty="0">
              <a:solidFill>
                <a:srgbClr val="F18335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65D535-26EE-42DB-BC2C-F97E4AE2C0B7}"/>
              </a:ext>
            </a:extLst>
          </p:cNvPr>
          <p:cNvSpPr txBox="1"/>
          <p:nvPr/>
        </p:nvSpPr>
        <p:spPr>
          <a:xfrm>
            <a:off x="4035482" y="4019815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18335"/>
                </a:solidFill>
                <a:sym typeface="Wingdings" panose="05000000000000000000" pitchFamily="2" charset="2"/>
              </a:rPr>
              <a:t></a:t>
            </a:r>
            <a:endParaRPr lang="de-DE" sz="24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A68C31-7CAC-470F-9C4D-35FA12D6243A}"/>
              </a:ext>
            </a:extLst>
          </p:cNvPr>
          <p:cNvCxnSpPr>
            <a:cxnSpLocks/>
          </p:cNvCxnSpPr>
          <p:nvPr/>
        </p:nvCxnSpPr>
        <p:spPr>
          <a:xfrm>
            <a:off x="6724650" y="1746250"/>
            <a:ext cx="0" cy="4457700"/>
          </a:xfrm>
          <a:prstGeom prst="line">
            <a:avLst/>
          </a:prstGeom>
          <a:ln w="31750">
            <a:solidFill>
              <a:srgbClr val="F183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F6AA0F9A-5E54-4531-A259-45979D689B63}"/>
              </a:ext>
            </a:extLst>
          </p:cNvPr>
          <p:cNvSpPr/>
          <p:nvPr/>
        </p:nvSpPr>
        <p:spPr>
          <a:xfrm>
            <a:off x="7516870" y="2330450"/>
            <a:ext cx="416354" cy="2622550"/>
          </a:xfrm>
          <a:prstGeom prst="ellipse">
            <a:avLst/>
          </a:prstGeom>
          <a:noFill/>
          <a:ln>
            <a:solidFill>
              <a:srgbClr val="F18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03F940-3D51-4D72-A416-A7AB1A8C1349}"/>
              </a:ext>
            </a:extLst>
          </p:cNvPr>
          <p:cNvSpPr txBox="1"/>
          <p:nvPr/>
        </p:nvSpPr>
        <p:spPr>
          <a:xfrm>
            <a:off x="755009" y="744079"/>
            <a:ext cx="155363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dirty="0">
                <a:latin typeface="Georgia" panose="02040502050405020303" pitchFamily="18" charset="0"/>
              </a:rPr>
              <a:t>Gemeldete Fälle</a:t>
            </a:r>
          </a:p>
          <a:p>
            <a:r>
              <a:rPr lang="de-DE" sz="1200" dirty="0">
                <a:latin typeface="Georgia" panose="02040502050405020303" pitchFamily="18" charset="0"/>
              </a:rPr>
              <a:t>pro Tag</a:t>
            </a:r>
          </a:p>
        </p:txBody>
      </p:sp>
    </p:spTree>
    <p:extLst>
      <p:ext uri="{BB962C8B-B14F-4D97-AF65-F5344CB8AC3E}">
        <p14:creationId xmlns:p14="http://schemas.microsoft.com/office/powerpoint/2010/main" val="216760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35" grpId="0"/>
      <p:bldP spid="36" grpId="0"/>
      <p:bldP spid="39" grpId="0" animBg="1"/>
      <p:bldP spid="3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9C70F1BE-ACD1-4F33-8274-571051F10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4" y="0"/>
            <a:ext cx="9324976" cy="6991206"/>
          </a:xfrm>
          <a:prstGeom prst="rect">
            <a:avLst/>
          </a:prstGeom>
        </p:spPr>
      </p:pic>
      <p:sp>
        <p:nvSpPr>
          <p:cNvPr id="9" name="Textfeld 7">
            <a:extLst>
              <a:ext uri="{FF2B5EF4-FFF2-40B4-BE49-F238E27FC236}">
                <a16:creationId xmlns:a16="http://schemas.microsoft.com/office/drawing/2014/main" id="{3E6F7616-6E2A-47F0-8B3E-9DF7E0FE3986}"/>
              </a:ext>
            </a:extLst>
          </p:cNvPr>
          <p:cNvSpPr txBox="1"/>
          <p:nvPr/>
        </p:nvSpPr>
        <p:spPr>
          <a:xfrm>
            <a:off x="385115" y="383177"/>
            <a:ext cx="2563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Century Gothic" panose="020B0502020202020204" pitchFamily="34" charset="0"/>
              </a:rPr>
              <a:t>7-Tage-Inzidenz</a:t>
            </a:r>
          </a:p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März 2020 bis April 2021</a:t>
            </a:r>
            <a:endParaRPr lang="de-DE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B6AA5FE3-49F9-465B-A33E-F44ECE860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78" y="6356350"/>
            <a:ext cx="36422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F35E8D-64FE-4FA0-A251-28C9B1A4ADE6}" type="slidenum">
              <a:rPr lang="de-DE" smtClean="0">
                <a:latin typeface="Century Gothic" panose="020B0502020202020204" pitchFamily="34" charset="0"/>
              </a:rPr>
              <a:pPr>
                <a:spcAft>
                  <a:spcPts val="600"/>
                </a:spcAft>
              </a:pPr>
              <a:t>2</a:t>
            </a:fld>
            <a:endParaRPr lang="de-DE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70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6">
            <a:extLst>
              <a:ext uri="{FF2B5EF4-FFF2-40B4-BE49-F238E27FC236}">
                <a16:creationId xmlns:a16="http://schemas.microsoft.com/office/drawing/2014/main" id="{290D66A5-2682-4C4B-ACCD-8835BF08DD9E}"/>
              </a:ext>
            </a:extLst>
          </p:cNvPr>
          <p:cNvSpPr txBox="1"/>
          <p:nvPr/>
        </p:nvSpPr>
        <p:spPr>
          <a:xfrm>
            <a:off x="381000" y="246851"/>
            <a:ext cx="2148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Century Gothic" panose="020B0502020202020204" pitchFamily="34" charset="0"/>
              </a:rPr>
              <a:t>Modellierung</a:t>
            </a:r>
          </a:p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Überblick</a:t>
            </a:r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D0D2BF15-C63A-45F4-9920-281822312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78" y="6356350"/>
            <a:ext cx="36422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F35E8D-64FE-4FA0-A251-28C9B1A4ADE6}" type="slidenum">
              <a:rPr lang="de-DE" smtClean="0">
                <a:latin typeface="Century Gothic" panose="020B0502020202020204" pitchFamily="34" charset="0"/>
              </a:rPr>
              <a:pPr>
                <a:spcAft>
                  <a:spcPts val="600"/>
                </a:spcAft>
              </a:pPr>
              <a:t>20</a:t>
            </a:fld>
            <a:endParaRPr lang="de-DE" dirty="0"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8F4613-7DB3-4030-990C-1C34EAEBAC76}"/>
                  </a:ext>
                </a:extLst>
              </p:cNvPr>
              <p:cNvSpPr txBox="1"/>
              <p:nvPr/>
            </p:nvSpPr>
            <p:spPr>
              <a:xfrm>
                <a:off x="1714881" y="954737"/>
                <a:ext cx="6295874" cy="5754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latin typeface="Century Gothic" panose="020B0502020202020204" pitchFamily="34" charset="0"/>
                  </a:rPr>
                  <a:t>1) </a:t>
                </a:r>
                <a:r>
                  <a:rPr lang="de-DE" b="1" dirty="0" err="1">
                    <a:latin typeface="Century Gothic" panose="020B0502020202020204" pitchFamily="34" charset="0"/>
                  </a:rPr>
                  <a:t>Naïve</a:t>
                </a:r>
                <a:r>
                  <a:rPr lang="de-DE" b="1" dirty="0">
                    <a:latin typeface="Century Gothic" panose="020B0502020202020204" pitchFamily="34" charset="0"/>
                  </a:rPr>
                  <a:t> / </a:t>
                </a:r>
                <a:r>
                  <a:rPr lang="de-DE" b="1" dirty="0" err="1">
                    <a:latin typeface="Century Gothic" panose="020B0502020202020204" pitchFamily="34" charset="0"/>
                  </a:rPr>
                  <a:t>Snaïve</a:t>
                </a:r>
                <a:endParaRPr lang="de-DE" b="1" dirty="0">
                  <a:latin typeface="Century Gothic" panose="020B0502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dirty="0">
                            <a:latin typeface="Cambria Math" panose="02040503050406030204" pitchFamily="18" charset="0"/>
                          </a:rPr>
                          <m:t>𝑉𝑜𝑟h𝑒𝑟𝑠𝑎𝑔𝑒</m:t>
                        </m:r>
                      </m:e>
                      <m:sub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dirty="0">
                            <a:latin typeface="Cambria Math" panose="02040503050406030204" pitchFamily="18" charset="0"/>
                          </a:rPr>
                          <m:t>𝐹𝑎𝑙𝑙𝑧𝑎h𝑙𝑒𝑛</m:t>
                        </m:r>
                      </m:e>
                      <m:sub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−7</m:t>
                        </m:r>
                      </m:sub>
                    </m:sSub>
                  </m:oMath>
                </a14:m>
                <a:endParaRPr lang="de-DE" sz="1400" dirty="0">
                  <a:latin typeface="Century Gothic" panose="020B0502020202020204" pitchFamily="34" charset="0"/>
                </a:endParaRPr>
              </a:p>
              <a:p>
                <a:endParaRPr lang="de-DE" dirty="0">
                  <a:latin typeface="Century Gothic" panose="020B0502020202020204" pitchFamily="34" charset="0"/>
                </a:endParaRPr>
              </a:p>
              <a:p>
                <a:r>
                  <a:rPr lang="de-DE" dirty="0">
                    <a:latin typeface="Century Gothic" panose="020B0502020202020204" pitchFamily="34" charset="0"/>
                  </a:rPr>
                  <a:t>2) </a:t>
                </a:r>
                <a:r>
                  <a:rPr lang="de-DE" b="1" dirty="0" err="1">
                    <a:latin typeface="Century Gothic" panose="020B0502020202020204" pitchFamily="34" charset="0"/>
                  </a:rPr>
                  <a:t>Snaïve</a:t>
                </a:r>
                <a:r>
                  <a:rPr lang="de-DE" b="1" dirty="0">
                    <a:latin typeface="Century Gothic" panose="020B0502020202020204" pitchFamily="34" charset="0"/>
                  </a:rPr>
                  <a:t> mit Trendkomponente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dirty="0">
                            <a:latin typeface="Cambria Math" panose="02040503050406030204" pitchFamily="18" charset="0"/>
                          </a:rPr>
                          <m:t>𝑉𝑜𝑟h𝑒𝑟𝑠𝑎𝑔𝑒</m:t>
                        </m:r>
                      </m:e>
                      <m:sub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dirty="0">
                            <a:latin typeface="Cambria Math" panose="02040503050406030204" pitchFamily="18" charset="0"/>
                          </a:rPr>
                          <m:t>𝐹𝑎𝑙𝑙𝑧𝑎h𝑙𝑒𝑛</m:t>
                        </m:r>
                      </m:e>
                      <m:sub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−7</m:t>
                        </m:r>
                      </m:sub>
                    </m:sSub>
                    <m:r>
                      <a:rPr lang="de-DE" sz="1400" b="0" i="1" dirty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e-DE" sz="1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dirty="0">
                                <a:latin typeface="Cambria Math" panose="02040503050406030204" pitchFamily="18" charset="0"/>
                              </a:rPr>
                              <m:t>𝐹𝑎𝑙𝑙𝑧𝑎h𝑙𝑒𝑛</m:t>
                            </m:r>
                          </m:e>
                          <m:sub>
                            <m:r>
                              <a:rPr lang="de-DE" sz="1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dirty="0">
                                <a:latin typeface="Cambria Math" panose="02040503050406030204" pitchFamily="18" charset="0"/>
                              </a:rPr>
                              <m:t>𝐹𝑎𝑙𝑙𝑧𝑎h𝑙𝑒𝑛</m:t>
                            </m:r>
                          </m:e>
                          <m:sub>
                            <m:r>
                              <a:rPr lang="de-DE" sz="1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i="1" dirty="0">
                                <a:latin typeface="Cambria Math" panose="02040503050406030204" pitchFamily="18" charset="0"/>
                              </a:rPr>
                              <m:t>−8</m:t>
                            </m:r>
                          </m:sub>
                        </m:sSub>
                      </m:den>
                    </m:f>
                  </m:oMath>
                </a14:m>
                <a:endParaRPr lang="de-DE" sz="1400" dirty="0">
                  <a:latin typeface="Century Gothic" panose="020B0502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de-DE" dirty="0">
                  <a:latin typeface="Century Gothic" panose="020B0502020202020204" pitchFamily="34" charset="0"/>
                </a:endParaRPr>
              </a:p>
              <a:p>
                <a:r>
                  <a:rPr lang="de-DE" dirty="0">
                    <a:latin typeface="Century Gothic" panose="020B0502020202020204" pitchFamily="34" charset="0"/>
                  </a:rPr>
                  <a:t>3) </a:t>
                </a:r>
                <a:r>
                  <a:rPr lang="de-DE" b="1" dirty="0">
                    <a:latin typeface="Century Gothic" panose="020B0502020202020204" pitchFamily="34" charset="0"/>
                  </a:rPr>
                  <a:t>Exponentielle Glättung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𝑉𝑜𝑟h𝑒𝑟𝑠𝑎𝑔𝑒</m:t>
                        </m:r>
                      </m:e>
                      <m:sub>
                        <m:r>
                          <a:rPr lang="de-DE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𝐹𝑎𝑙𝑙𝑧𝑎h𝑙𝑒𝑛</m:t>
                        </m:r>
                      </m:e>
                      <m:sub>
                        <m:r>
                          <a:rPr lang="de-DE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b>
                    </m:sSub>
                    <m:r>
                      <a:rPr lang="de-DE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de-DE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de-DE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𝐹𝑎𝑙𝑙𝑧𝑎h𝑙𝑒𝑛</m:t>
                            </m:r>
                          </m:e>
                          <m:sub>
                            <m:r>
                              <a:rPr lang="de-DE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b>
                        </m:sSub>
                        <m:r>
                          <a:rPr lang="de-DE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𝑉𝑜𝑟h𝑒𝑟𝑠𝑎𝑔𝑒</m:t>
                            </m:r>
                          </m:e>
                          <m:sub>
                            <m:r>
                              <a:rPr lang="de-DE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b>
                        </m:sSub>
                      </m:e>
                    </m:d>
                  </m:oMath>
                </a14:m>
                <a:endParaRPr lang="de-DE" sz="1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=0,3</m:t>
                    </m:r>
                  </m:oMath>
                </a14:m>
                <a:endParaRPr lang="de-DE" dirty="0">
                  <a:latin typeface="Century Gothic" panose="020B0502020202020204" pitchFamily="34" charset="0"/>
                </a:endParaRPr>
              </a:p>
              <a:p>
                <a:pPr lvl="1"/>
                <a:endParaRPr lang="de-DE" dirty="0">
                  <a:latin typeface="Century Gothic" panose="020B0502020202020204" pitchFamily="34" charset="0"/>
                </a:endParaRPr>
              </a:p>
              <a:p>
                <a:r>
                  <a:rPr lang="de-DE" dirty="0">
                    <a:latin typeface="Century Gothic" panose="020B0502020202020204" pitchFamily="34" charset="0"/>
                  </a:rPr>
                  <a:t>4) </a:t>
                </a:r>
                <a:r>
                  <a:rPr lang="de-DE" b="1" dirty="0">
                    <a:latin typeface="Century Gothic" panose="020B0502020202020204" pitchFamily="34" charset="0"/>
                  </a:rPr>
                  <a:t>ARIMA</a:t>
                </a:r>
              </a:p>
              <a:p>
                <a:endParaRPr lang="de-DE" dirty="0">
                  <a:latin typeface="Century Gothic" panose="020B0502020202020204" pitchFamily="34" charset="0"/>
                </a:endParaRPr>
              </a:p>
              <a:p>
                <a:r>
                  <a:rPr lang="de-DE" dirty="0">
                    <a:latin typeface="Century Gothic" panose="020B0502020202020204" pitchFamily="34" charset="0"/>
                  </a:rPr>
                  <a:t>5) &amp; 6) </a:t>
                </a:r>
                <a:r>
                  <a:rPr lang="de-DE" b="1" dirty="0">
                    <a:latin typeface="Century Gothic" panose="020B0502020202020204" pitchFamily="34" charset="0"/>
                  </a:rPr>
                  <a:t>MLP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sz="1400" b="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dirty="0">
                            <a:latin typeface="Cambria Math" panose="02040503050406030204" pitchFamily="18" charset="0"/>
                          </a:rPr>
                          <m:t>𝐹𝑎𝑙𝑙𝑧𝑎h𝑙𝑒𝑛</m:t>
                        </m:r>
                      </m:e>
                      <m:sub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de-DE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dirty="0">
                            <a:latin typeface="Cambria Math" panose="02040503050406030204" pitchFamily="18" charset="0"/>
                          </a:rPr>
                          <m:t>𝐹𝑎𝑙𝑙𝑧𝑎h𝑙𝑒𝑛</m:t>
                        </m:r>
                      </m:e>
                      <m:sub>
                        <m:r>
                          <a:rPr lang="de-DE" sz="14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400" i="1" dirty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de-DE" sz="1400" b="0" i="1" dirty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de-DE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dirty="0">
                            <a:latin typeface="Cambria Math" panose="02040503050406030204" pitchFamily="18" charset="0"/>
                          </a:rPr>
                          <m:t>𝐹𝑎𝑙𝑙𝑧𝑎h𝑙𝑒𝑛</m:t>
                        </m:r>
                      </m:e>
                      <m:sub>
                        <m:r>
                          <a:rPr lang="de-DE" sz="14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400" i="1" dirty="0">
                            <a:latin typeface="Cambria Math" panose="02040503050406030204" pitchFamily="18" charset="0"/>
                          </a:rPr>
                          <m:t>−7</m:t>
                        </m:r>
                      </m:sub>
                    </m:sSub>
                  </m:oMath>
                </a14:m>
                <a:endParaRPr lang="de-DE" sz="1400" b="0" dirty="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sz="14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Wochentag </a:t>
                </a:r>
                <a:r>
                  <a:rPr lang="de-DE" sz="14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One</a:t>
                </a:r>
                <a:r>
                  <a:rPr lang="de-DE" sz="14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-Hot-</a:t>
                </a:r>
                <a:r>
                  <a:rPr lang="de-DE" sz="14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Encoded</a:t>
                </a:r>
                <a:endParaRPr lang="de-DE" sz="1400" b="0" dirty="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sz="14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Ohne und mit Ergebnissen des </a:t>
                </a:r>
                <a:r>
                  <a:rPr lang="de-DE" sz="14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Clusterings</a:t>
                </a:r>
                <a:endParaRPr lang="de-DE" sz="1400" b="0" dirty="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  <a:p>
                <a:endParaRPr lang="de-DE" dirty="0">
                  <a:latin typeface="Century Gothic" panose="020B0502020202020204" pitchFamily="34" charset="0"/>
                </a:endParaRPr>
              </a:p>
              <a:p>
                <a:r>
                  <a:rPr lang="de-DE" dirty="0">
                    <a:latin typeface="Century Gothic" panose="020B0502020202020204" pitchFamily="34" charset="0"/>
                  </a:rPr>
                  <a:t>7) </a:t>
                </a:r>
                <a:r>
                  <a:rPr lang="de-DE" b="1" dirty="0">
                    <a:latin typeface="Century Gothic" panose="020B0502020202020204" pitchFamily="34" charset="0"/>
                  </a:rPr>
                  <a:t>RNN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sz="1400" b="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LSTM (Long </a:t>
                </a:r>
                <a:r>
                  <a:rPr lang="de-DE" sz="1400" b="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short</a:t>
                </a:r>
                <a:r>
                  <a:rPr lang="de-DE" sz="1400" b="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-term </a:t>
                </a:r>
                <a:r>
                  <a:rPr lang="de-DE" sz="1400" b="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memory</a:t>
                </a:r>
                <a:r>
                  <a:rPr lang="de-DE" sz="1400" b="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sz="1400" b="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dirty="0">
                            <a:latin typeface="Cambria Math" panose="02040503050406030204" pitchFamily="18" charset="0"/>
                          </a:rPr>
                          <m:t>𝐹𝑎𝑙𝑙𝑧𝑎h𝑙𝑒𝑛</m:t>
                        </m:r>
                      </m:e>
                      <m:sub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  <m:r>
                      <a:rPr lang="de-DE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dirty="0">
                            <a:latin typeface="Cambria Math" panose="02040503050406030204" pitchFamily="18" charset="0"/>
                          </a:rPr>
                          <m:t>𝐹𝑎𝑙𝑙𝑧𝑎h𝑙𝑒𝑛</m:t>
                        </m:r>
                      </m:e>
                      <m:sub>
                        <m:r>
                          <a:rPr lang="de-DE" sz="14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400" i="1" dirty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de-DE" sz="1400" b="0" i="1" dirty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de-DE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dirty="0">
                            <a:latin typeface="Cambria Math" panose="02040503050406030204" pitchFamily="18" charset="0"/>
                          </a:rPr>
                          <m:t>𝐹𝑎𝑙𝑙𝑧𝑎h𝑙𝑒𝑛</m:t>
                        </m:r>
                      </m:e>
                      <m:sub>
                        <m:r>
                          <a:rPr lang="de-DE" sz="14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400" i="1" dirty="0">
                            <a:latin typeface="Cambria Math" panose="02040503050406030204" pitchFamily="18" charset="0"/>
                          </a:rPr>
                          <m:t>−7</m:t>
                        </m:r>
                      </m:sub>
                    </m:sSub>
                  </m:oMath>
                </a14:m>
                <a:endParaRPr lang="de-DE" sz="1400" b="0" dirty="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arenR" startAt="4"/>
                </a:pPr>
                <a:endParaRPr lang="de-DE" dirty="0">
                  <a:latin typeface="Century Gothic" panose="020B0502020202020204" pitchFamily="34" charset="0"/>
                </a:endParaRPr>
              </a:p>
              <a:p>
                <a:pPr marL="342900" indent="-342900">
                  <a:buAutoNum type="arabicParenR"/>
                </a:pPr>
                <a:endParaRPr lang="de-DE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8F4613-7DB3-4030-990C-1C34EAEB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881" y="954737"/>
                <a:ext cx="6295874" cy="5754076"/>
              </a:xfrm>
              <a:prstGeom prst="rect">
                <a:avLst/>
              </a:prstGeom>
              <a:blipFill>
                <a:blip r:embed="rId2"/>
                <a:stretch>
                  <a:fillRect l="-774" t="-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id="{4CD6156E-25AF-4647-9CB0-478B25D42763}"/>
              </a:ext>
            </a:extLst>
          </p:cNvPr>
          <p:cNvSpPr/>
          <p:nvPr/>
        </p:nvSpPr>
        <p:spPr>
          <a:xfrm>
            <a:off x="7868873" y="3620278"/>
            <a:ext cx="746620" cy="2577089"/>
          </a:xfrm>
          <a:prstGeom prst="rightBrace">
            <a:avLst/>
          </a:prstGeom>
          <a:ln w="19050">
            <a:solidFill>
              <a:srgbClr val="5EA9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9B67D9-6391-4832-BBA6-61C582DA65DB}"/>
              </a:ext>
            </a:extLst>
          </p:cNvPr>
          <p:cNvSpPr txBox="1"/>
          <p:nvPr/>
        </p:nvSpPr>
        <p:spPr>
          <a:xfrm>
            <a:off x="8615493" y="4709855"/>
            <a:ext cx="3272050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rgbClr val="5EA995"/>
                </a:solidFill>
                <a:latin typeface="Century Gothic" panose="020B0502020202020204" pitchFamily="34" charset="0"/>
              </a:rPr>
              <a:t>Trainingszeitraum</a:t>
            </a:r>
          </a:p>
          <a:p>
            <a:pPr algn="ctr">
              <a:lnSpc>
                <a:spcPct val="150000"/>
              </a:lnSpc>
            </a:pPr>
            <a:r>
              <a:rPr lang="de-DE" sz="1600" dirty="0">
                <a:solidFill>
                  <a:srgbClr val="5EA995"/>
                </a:solidFill>
                <a:latin typeface="Century Gothic" panose="020B0502020202020204" pitchFamily="34" charset="0"/>
              </a:rPr>
              <a:t>01. März 2020  bis 31. März 2021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F456401A-C8C1-4448-B9C6-0DD345B996B5}"/>
              </a:ext>
            </a:extLst>
          </p:cNvPr>
          <p:cNvSpPr/>
          <p:nvPr/>
        </p:nvSpPr>
        <p:spPr>
          <a:xfrm>
            <a:off x="7868873" y="1026367"/>
            <a:ext cx="746620" cy="5170999"/>
          </a:xfrm>
          <a:prstGeom prst="rightBrace">
            <a:avLst/>
          </a:prstGeom>
          <a:ln w="19050">
            <a:solidFill>
              <a:srgbClr val="F183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18335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FD7399-A7DB-4CD6-AA26-298195322F11}"/>
              </a:ext>
            </a:extLst>
          </p:cNvPr>
          <p:cNvSpPr txBox="1"/>
          <p:nvPr/>
        </p:nvSpPr>
        <p:spPr>
          <a:xfrm>
            <a:off x="8689232" y="3139919"/>
            <a:ext cx="3124573" cy="691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rgbClr val="F18335"/>
                </a:solidFill>
                <a:latin typeface="Century Gothic" panose="020B0502020202020204" pitchFamily="34" charset="0"/>
              </a:rPr>
              <a:t>Testzeitraum</a:t>
            </a:r>
          </a:p>
          <a:p>
            <a:pPr algn="ctr">
              <a:lnSpc>
                <a:spcPct val="150000"/>
              </a:lnSpc>
            </a:pPr>
            <a:r>
              <a:rPr lang="de-DE" sz="1600" dirty="0">
                <a:solidFill>
                  <a:srgbClr val="F18335"/>
                </a:solidFill>
                <a:latin typeface="Century Gothic" panose="020B0502020202020204" pitchFamily="34" charset="0"/>
              </a:rPr>
              <a:t>01. April 2021  bis 20. Mai 2021</a:t>
            </a:r>
          </a:p>
        </p:txBody>
      </p:sp>
    </p:spTree>
    <p:extLst>
      <p:ext uri="{BB962C8B-B14F-4D97-AF65-F5344CB8AC3E}">
        <p14:creationId xmlns:p14="http://schemas.microsoft.com/office/powerpoint/2010/main" val="256436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4" grpId="0"/>
      <p:bldP spid="25" grpId="0" animBg="1"/>
      <p:bldP spid="25" grpId="1" animBg="1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6">
            <a:extLst>
              <a:ext uri="{FF2B5EF4-FFF2-40B4-BE49-F238E27FC236}">
                <a16:creationId xmlns:a16="http://schemas.microsoft.com/office/drawing/2014/main" id="{3B90D9EF-0AAA-4DE2-9AE5-999D19CDC420}"/>
              </a:ext>
            </a:extLst>
          </p:cNvPr>
          <p:cNvSpPr txBox="1"/>
          <p:nvPr/>
        </p:nvSpPr>
        <p:spPr>
          <a:xfrm>
            <a:off x="381000" y="246851"/>
            <a:ext cx="1920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Century Gothic" panose="020B0502020202020204" pitchFamily="34" charset="0"/>
              </a:rPr>
              <a:t>Evaluierung</a:t>
            </a:r>
          </a:p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Anhalt - Bitterfeld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A9BC9-12FC-4C12-A1B5-AE8160311653}"/>
              </a:ext>
            </a:extLst>
          </p:cNvPr>
          <p:cNvSpPr txBox="1"/>
          <p:nvPr/>
        </p:nvSpPr>
        <p:spPr>
          <a:xfrm>
            <a:off x="10169564" y="371552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>
                <a:solidFill>
                  <a:srgbClr val="5EA995"/>
                </a:solidFill>
                <a:latin typeface="Century Gothic" panose="020B0502020202020204" pitchFamily="34" charset="0"/>
              </a:rPr>
              <a:t>Tatsächlich</a:t>
            </a:r>
            <a:endParaRPr lang="de-DE" b="1" dirty="0">
              <a:solidFill>
                <a:srgbClr val="F18335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de-DE" b="1" dirty="0">
                <a:solidFill>
                  <a:srgbClr val="F18335"/>
                </a:solidFill>
                <a:latin typeface="Century Gothic" panose="020B0502020202020204" pitchFamily="34" charset="0"/>
              </a:rPr>
              <a:t>Vorhersage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3A4B3-5D7F-43EE-B68F-EAE8E27570EE}"/>
              </a:ext>
            </a:extLst>
          </p:cNvPr>
          <p:cNvSpPr txBox="1"/>
          <p:nvPr/>
        </p:nvSpPr>
        <p:spPr>
          <a:xfrm>
            <a:off x="9640316" y="3645074"/>
            <a:ext cx="1575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latin typeface="Century Gothic" panose="020B0502020202020204" pitchFamily="34" charset="0"/>
              </a:rPr>
              <a:t>Total </a:t>
            </a:r>
            <a:r>
              <a:rPr lang="de-DE" sz="1400" dirty="0" err="1">
                <a:latin typeface="Century Gothic" panose="020B0502020202020204" pitchFamily="34" charset="0"/>
              </a:rPr>
              <a:t>Period</a:t>
            </a:r>
            <a:r>
              <a:rPr lang="de-DE" sz="1400" dirty="0">
                <a:latin typeface="Century Gothic" panose="020B0502020202020204" pitchFamily="34" charset="0"/>
              </a:rPr>
              <a:t> </a:t>
            </a:r>
            <a:endParaRPr lang="de-DE" sz="140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AD5042D-F060-47BD-AC65-91BFECCC0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651" y="3968046"/>
            <a:ext cx="3709045" cy="25113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CF19D0-E959-4130-BB48-17A1ACB65BA3}"/>
              </a:ext>
            </a:extLst>
          </p:cNvPr>
          <p:cNvSpPr txBox="1"/>
          <p:nvPr/>
        </p:nvSpPr>
        <p:spPr>
          <a:xfrm>
            <a:off x="976651" y="3531547"/>
            <a:ext cx="12951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latin typeface="Century Gothic" panose="020B0502020202020204" pitchFamily="34" charset="0"/>
              </a:rPr>
              <a:t>Single </a:t>
            </a:r>
            <a:r>
              <a:rPr lang="de-DE" sz="1400" dirty="0" err="1">
                <a:latin typeface="Century Gothic" panose="020B0502020202020204" pitchFamily="34" charset="0"/>
              </a:rPr>
              <a:t>Period</a:t>
            </a:r>
            <a:r>
              <a:rPr lang="de-DE" sz="1400" dirty="0">
                <a:latin typeface="Century Gothic" panose="020B0502020202020204" pitchFamily="34" charset="0"/>
              </a:rPr>
              <a:t> </a:t>
            </a:r>
            <a:endParaRPr lang="de-DE" sz="14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39F8934-37F5-4DAA-84DD-4789EBF65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2601" y="3958572"/>
            <a:ext cx="3664628" cy="24558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C2C35C-7EE9-470D-BDDF-B3DCA084FAC4}"/>
              </a:ext>
            </a:extLst>
          </p:cNvPr>
          <p:cNvSpPr txBox="1"/>
          <p:nvPr/>
        </p:nvSpPr>
        <p:spPr>
          <a:xfrm>
            <a:off x="5495313" y="293017"/>
            <a:ext cx="12013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latin typeface="Century Gothic" panose="020B0502020202020204" pitchFamily="34" charset="0"/>
              </a:rPr>
              <a:t>Multi </a:t>
            </a:r>
            <a:r>
              <a:rPr lang="de-DE" sz="1400" dirty="0" err="1">
                <a:latin typeface="Century Gothic" panose="020B0502020202020204" pitchFamily="34" charset="0"/>
              </a:rPr>
              <a:t>Period</a:t>
            </a:r>
            <a:r>
              <a:rPr lang="de-DE" sz="1400" dirty="0">
                <a:latin typeface="Century Gothic" panose="020B0502020202020204" pitchFamily="34" charset="0"/>
              </a:rPr>
              <a:t> </a:t>
            </a:r>
            <a:endParaRPr lang="de-DE" sz="140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1E48F10-EC01-4E3C-87F6-C7A77A2747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41123" y="222526"/>
            <a:ext cx="55721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0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6">
            <a:extLst>
              <a:ext uri="{FF2B5EF4-FFF2-40B4-BE49-F238E27FC236}">
                <a16:creationId xmlns:a16="http://schemas.microsoft.com/office/drawing/2014/main" id="{26ABF0B9-C0FC-4F1A-8A5E-B8E928AF8414}"/>
              </a:ext>
            </a:extLst>
          </p:cNvPr>
          <p:cNvSpPr txBox="1"/>
          <p:nvPr/>
        </p:nvSpPr>
        <p:spPr>
          <a:xfrm>
            <a:off x="381000" y="246851"/>
            <a:ext cx="1920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Century Gothic" panose="020B0502020202020204" pitchFamily="34" charset="0"/>
              </a:rPr>
              <a:t>Evaluierung</a:t>
            </a:r>
          </a:p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Testperformanz</a:t>
            </a:r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C4F72AB6-7A01-4385-A6E2-929162A0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78" y="6356350"/>
            <a:ext cx="36422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F35E8D-64FE-4FA0-A251-28C9B1A4ADE6}" type="slidenum">
              <a:rPr lang="de-DE" smtClean="0">
                <a:latin typeface="Century Gothic" panose="020B0502020202020204" pitchFamily="34" charset="0"/>
              </a:rPr>
              <a:pPr>
                <a:spcAft>
                  <a:spcPts val="600"/>
                </a:spcAft>
              </a:pPr>
              <a:t>22</a:t>
            </a:fld>
            <a:endParaRPr lang="de-DE" dirty="0">
              <a:latin typeface="Century Gothic" panose="020B0502020202020204" pitchFamily="34" charset="0"/>
            </a:endParaRPr>
          </a:p>
        </p:txBody>
      </p:sp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1681AAEE-4464-4937-8A1D-9E46FB9CD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22" y="1474042"/>
            <a:ext cx="11452917" cy="390991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B29C909-2964-40FF-A35F-EB2B95266A44}"/>
              </a:ext>
            </a:extLst>
          </p:cNvPr>
          <p:cNvSpPr/>
          <p:nvPr/>
        </p:nvSpPr>
        <p:spPr>
          <a:xfrm>
            <a:off x="6619874" y="1458167"/>
            <a:ext cx="790575" cy="299102"/>
          </a:xfrm>
          <a:prstGeom prst="ellipse">
            <a:avLst/>
          </a:prstGeom>
          <a:noFill/>
          <a:ln w="22225">
            <a:solidFill>
              <a:srgbClr val="5EA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26FF75-2A32-49E7-924E-258F2317FCDE}"/>
              </a:ext>
            </a:extLst>
          </p:cNvPr>
          <p:cNvSpPr/>
          <p:nvPr/>
        </p:nvSpPr>
        <p:spPr>
          <a:xfrm>
            <a:off x="1341359" y="2500313"/>
            <a:ext cx="10355718" cy="29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8D502A-E9A2-4B4F-A6B0-CBACF63DDEA9}"/>
              </a:ext>
            </a:extLst>
          </p:cNvPr>
          <p:cNvSpPr/>
          <p:nvPr/>
        </p:nvSpPr>
        <p:spPr>
          <a:xfrm>
            <a:off x="9099550" y="1461280"/>
            <a:ext cx="1304924" cy="299102"/>
          </a:xfrm>
          <a:prstGeom prst="ellipse">
            <a:avLst/>
          </a:prstGeom>
          <a:noFill/>
          <a:ln w="22225">
            <a:solidFill>
              <a:srgbClr val="5EA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0B8171-658C-4973-BA30-5300D89784D4}"/>
              </a:ext>
            </a:extLst>
          </p:cNvPr>
          <p:cNvSpPr/>
          <p:nvPr/>
        </p:nvSpPr>
        <p:spPr>
          <a:xfrm>
            <a:off x="10767853" y="1461280"/>
            <a:ext cx="685906" cy="299102"/>
          </a:xfrm>
          <a:prstGeom prst="ellipse">
            <a:avLst/>
          </a:prstGeom>
          <a:noFill/>
          <a:ln w="22225">
            <a:solidFill>
              <a:srgbClr val="5EA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BB8C50-1010-44AF-B7CC-E0CCC5BE0981}"/>
              </a:ext>
            </a:extLst>
          </p:cNvPr>
          <p:cNvSpPr/>
          <p:nvPr/>
        </p:nvSpPr>
        <p:spPr>
          <a:xfrm>
            <a:off x="1341359" y="3329183"/>
            <a:ext cx="10355718" cy="29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D32BA-D539-45BB-B249-04E551F29807}"/>
              </a:ext>
            </a:extLst>
          </p:cNvPr>
          <p:cNvSpPr/>
          <p:nvPr/>
        </p:nvSpPr>
        <p:spPr>
          <a:xfrm>
            <a:off x="1341359" y="4179239"/>
            <a:ext cx="10355718" cy="29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9816E-3A83-4BE4-9891-C757906A1703}"/>
              </a:ext>
            </a:extLst>
          </p:cNvPr>
          <p:cNvSpPr/>
          <p:nvPr/>
        </p:nvSpPr>
        <p:spPr>
          <a:xfrm>
            <a:off x="1341359" y="4997646"/>
            <a:ext cx="10355718" cy="323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42EFA4-97AB-4D2F-9227-75D25ACDE5FD}"/>
              </a:ext>
            </a:extLst>
          </p:cNvPr>
          <p:cNvCxnSpPr>
            <a:cxnSpLocks/>
          </p:cNvCxnSpPr>
          <p:nvPr/>
        </p:nvCxnSpPr>
        <p:spPr>
          <a:xfrm>
            <a:off x="2216150" y="1562100"/>
            <a:ext cx="0" cy="3759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603282D-3020-44F5-862A-D094890D09BB}"/>
              </a:ext>
            </a:extLst>
          </p:cNvPr>
          <p:cNvCxnSpPr>
            <a:cxnSpLocks/>
          </p:cNvCxnSpPr>
          <p:nvPr/>
        </p:nvCxnSpPr>
        <p:spPr>
          <a:xfrm>
            <a:off x="3587750" y="1549257"/>
            <a:ext cx="0" cy="3759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FF92D21-DD2D-439A-8539-B5E30662B4EA}"/>
              </a:ext>
            </a:extLst>
          </p:cNvPr>
          <p:cNvCxnSpPr>
            <a:cxnSpLocks/>
          </p:cNvCxnSpPr>
          <p:nvPr/>
        </p:nvCxnSpPr>
        <p:spPr>
          <a:xfrm>
            <a:off x="4959350" y="1549257"/>
            <a:ext cx="0" cy="3759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7EFA9A-1AC0-45AC-964F-9ECF6636A384}"/>
              </a:ext>
            </a:extLst>
          </p:cNvPr>
          <p:cNvCxnSpPr>
            <a:cxnSpLocks/>
          </p:cNvCxnSpPr>
          <p:nvPr/>
        </p:nvCxnSpPr>
        <p:spPr>
          <a:xfrm>
            <a:off x="6324600" y="1562100"/>
            <a:ext cx="0" cy="3759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7469C4-94B7-4F89-B744-C938E481EE87}"/>
              </a:ext>
            </a:extLst>
          </p:cNvPr>
          <p:cNvCxnSpPr>
            <a:cxnSpLocks/>
          </p:cNvCxnSpPr>
          <p:nvPr/>
        </p:nvCxnSpPr>
        <p:spPr>
          <a:xfrm>
            <a:off x="7696200" y="1562100"/>
            <a:ext cx="0" cy="3759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B70DF5-8AB1-4CD0-9EC5-FED25CD0F25D}"/>
              </a:ext>
            </a:extLst>
          </p:cNvPr>
          <p:cNvCxnSpPr>
            <a:cxnSpLocks/>
          </p:cNvCxnSpPr>
          <p:nvPr/>
        </p:nvCxnSpPr>
        <p:spPr>
          <a:xfrm>
            <a:off x="9061450" y="1549257"/>
            <a:ext cx="0" cy="3759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5601C5-F187-4B6C-BFC3-94EA7FD98D9B}"/>
              </a:ext>
            </a:extLst>
          </p:cNvPr>
          <p:cNvCxnSpPr>
            <a:cxnSpLocks/>
          </p:cNvCxnSpPr>
          <p:nvPr/>
        </p:nvCxnSpPr>
        <p:spPr>
          <a:xfrm>
            <a:off x="10436224" y="1549257"/>
            <a:ext cx="0" cy="3759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EB77E88-CAA3-49D9-9D7C-A2D627CDE322}"/>
              </a:ext>
            </a:extLst>
          </p:cNvPr>
          <p:cNvSpPr txBox="1"/>
          <p:nvPr/>
        </p:nvSpPr>
        <p:spPr>
          <a:xfrm>
            <a:off x="2655284" y="5954612"/>
            <a:ext cx="6870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Century Gothic" panose="020B0502020202020204" pitchFamily="34" charset="0"/>
              </a:rPr>
              <a:t>Single </a:t>
            </a:r>
            <a:r>
              <a:rPr lang="de-DE" sz="1600" dirty="0" err="1">
                <a:latin typeface="Century Gothic" panose="020B0502020202020204" pitchFamily="34" charset="0"/>
              </a:rPr>
              <a:t>Period</a:t>
            </a:r>
            <a:r>
              <a:rPr lang="de-DE" sz="1600" dirty="0">
                <a:latin typeface="Century Gothic" panose="020B0502020202020204" pitchFamily="34" charset="0"/>
              </a:rPr>
              <a:t> </a:t>
            </a:r>
            <a:r>
              <a:rPr lang="de-DE" sz="1600" b="0" i="0" dirty="0">
                <a:solidFill>
                  <a:srgbClr val="333333"/>
                </a:solidFill>
                <a:effectLst/>
                <a:latin typeface="Century Gothic" panose="020B0502020202020204" pitchFamily="34" charset="0"/>
              </a:rPr>
              <a:t>≙ Täglich eine neue Vorhersage für den nächsten Tag</a:t>
            </a:r>
            <a:endParaRPr lang="de-DE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18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6">
            <a:extLst>
              <a:ext uri="{FF2B5EF4-FFF2-40B4-BE49-F238E27FC236}">
                <a16:creationId xmlns:a16="http://schemas.microsoft.com/office/drawing/2014/main" id="{26ABF0B9-C0FC-4F1A-8A5E-B8E928AF8414}"/>
              </a:ext>
            </a:extLst>
          </p:cNvPr>
          <p:cNvSpPr txBox="1"/>
          <p:nvPr/>
        </p:nvSpPr>
        <p:spPr>
          <a:xfrm>
            <a:off x="381000" y="246851"/>
            <a:ext cx="1920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Century Gothic" panose="020B0502020202020204" pitchFamily="34" charset="0"/>
              </a:rPr>
              <a:t>Evaluierung</a:t>
            </a:r>
          </a:p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Testperformanz</a:t>
            </a:r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C4F72AB6-7A01-4385-A6E2-929162A0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78" y="6356350"/>
            <a:ext cx="36422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F35E8D-64FE-4FA0-A251-28C9B1A4ADE6}" type="slidenum">
              <a:rPr lang="de-DE" smtClean="0">
                <a:latin typeface="Century Gothic" panose="020B0502020202020204" pitchFamily="34" charset="0"/>
              </a:rPr>
              <a:pPr>
                <a:spcAft>
                  <a:spcPts val="600"/>
                </a:spcAft>
              </a:pPr>
              <a:t>23</a:t>
            </a:fld>
            <a:endParaRPr lang="de-DE" dirty="0">
              <a:latin typeface="Century Gothic" panose="020B0502020202020204" pitchFamily="34" charset="0"/>
            </a:endParaRPr>
          </a:p>
        </p:txBody>
      </p:sp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1681AAEE-4464-4937-8A1D-9E46FB9CD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22" y="1474042"/>
            <a:ext cx="11452917" cy="390991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026FF75-2A32-49E7-924E-258F2317FCDE}"/>
              </a:ext>
            </a:extLst>
          </p:cNvPr>
          <p:cNvSpPr/>
          <p:nvPr/>
        </p:nvSpPr>
        <p:spPr>
          <a:xfrm>
            <a:off x="1341359" y="2223064"/>
            <a:ext cx="10355718" cy="267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8D502A-E9A2-4B4F-A6B0-CBACF63DDEA9}"/>
              </a:ext>
            </a:extLst>
          </p:cNvPr>
          <p:cNvSpPr/>
          <p:nvPr/>
        </p:nvSpPr>
        <p:spPr>
          <a:xfrm>
            <a:off x="9099550" y="1461280"/>
            <a:ext cx="1304924" cy="299102"/>
          </a:xfrm>
          <a:prstGeom prst="ellipse">
            <a:avLst/>
          </a:prstGeom>
          <a:noFill/>
          <a:ln w="22225">
            <a:solidFill>
              <a:srgbClr val="5EA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0B8171-658C-4973-BA30-5300D89784D4}"/>
              </a:ext>
            </a:extLst>
          </p:cNvPr>
          <p:cNvSpPr/>
          <p:nvPr/>
        </p:nvSpPr>
        <p:spPr>
          <a:xfrm>
            <a:off x="10767853" y="1461280"/>
            <a:ext cx="685906" cy="299102"/>
          </a:xfrm>
          <a:prstGeom prst="ellipse">
            <a:avLst/>
          </a:prstGeom>
          <a:noFill/>
          <a:ln w="22225">
            <a:solidFill>
              <a:srgbClr val="5EA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BB8C50-1010-44AF-B7CC-E0CCC5BE0981}"/>
              </a:ext>
            </a:extLst>
          </p:cNvPr>
          <p:cNvSpPr/>
          <p:nvPr/>
        </p:nvSpPr>
        <p:spPr>
          <a:xfrm>
            <a:off x="1307147" y="3089708"/>
            <a:ext cx="10355718" cy="234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D32BA-D539-45BB-B249-04E551F29807}"/>
              </a:ext>
            </a:extLst>
          </p:cNvPr>
          <p:cNvSpPr/>
          <p:nvPr/>
        </p:nvSpPr>
        <p:spPr>
          <a:xfrm>
            <a:off x="1288486" y="3893362"/>
            <a:ext cx="10355718" cy="267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9816E-3A83-4BE4-9891-C757906A1703}"/>
              </a:ext>
            </a:extLst>
          </p:cNvPr>
          <p:cNvSpPr/>
          <p:nvPr/>
        </p:nvSpPr>
        <p:spPr>
          <a:xfrm>
            <a:off x="1341359" y="5110541"/>
            <a:ext cx="10355718" cy="21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7353A8-CB8F-4544-983B-53DA1C851848}"/>
              </a:ext>
            </a:extLst>
          </p:cNvPr>
          <p:cNvSpPr/>
          <p:nvPr/>
        </p:nvSpPr>
        <p:spPr>
          <a:xfrm>
            <a:off x="1341359" y="2672202"/>
            <a:ext cx="10355718" cy="267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36CDA1-6F71-4E89-B78C-76AFD8FA0D16}"/>
              </a:ext>
            </a:extLst>
          </p:cNvPr>
          <p:cNvSpPr/>
          <p:nvPr/>
        </p:nvSpPr>
        <p:spPr>
          <a:xfrm>
            <a:off x="1221386" y="3458960"/>
            <a:ext cx="10422818" cy="267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3C8D4E-387F-4461-9344-BF8CAFEBEF26}"/>
              </a:ext>
            </a:extLst>
          </p:cNvPr>
          <p:cNvSpPr/>
          <p:nvPr/>
        </p:nvSpPr>
        <p:spPr>
          <a:xfrm>
            <a:off x="1307147" y="4323783"/>
            <a:ext cx="10355718" cy="267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292886-EF8A-410C-8947-934EA9214275}"/>
              </a:ext>
            </a:extLst>
          </p:cNvPr>
          <p:cNvSpPr/>
          <p:nvPr/>
        </p:nvSpPr>
        <p:spPr>
          <a:xfrm>
            <a:off x="1288486" y="4761181"/>
            <a:ext cx="10355718" cy="21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42EFA4-97AB-4D2F-9227-75D25ACDE5FD}"/>
              </a:ext>
            </a:extLst>
          </p:cNvPr>
          <p:cNvCxnSpPr>
            <a:cxnSpLocks/>
          </p:cNvCxnSpPr>
          <p:nvPr/>
        </p:nvCxnSpPr>
        <p:spPr>
          <a:xfrm>
            <a:off x="2216150" y="1562100"/>
            <a:ext cx="0" cy="3759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603282D-3020-44F5-862A-D094890D09BB}"/>
              </a:ext>
            </a:extLst>
          </p:cNvPr>
          <p:cNvCxnSpPr>
            <a:cxnSpLocks/>
          </p:cNvCxnSpPr>
          <p:nvPr/>
        </p:nvCxnSpPr>
        <p:spPr>
          <a:xfrm>
            <a:off x="3587750" y="1549257"/>
            <a:ext cx="0" cy="3759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FF92D21-DD2D-439A-8539-B5E30662B4EA}"/>
              </a:ext>
            </a:extLst>
          </p:cNvPr>
          <p:cNvCxnSpPr>
            <a:cxnSpLocks/>
          </p:cNvCxnSpPr>
          <p:nvPr/>
        </p:nvCxnSpPr>
        <p:spPr>
          <a:xfrm>
            <a:off x="4959350" y="1549257"/>
            <a:ext cx="0" cy="3759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7EFA9A-1AC0-45AC-964F-9ECF6636A384}"/>
              </a:ext>
            </a:extLst>
          </p:cNvPr>
          <p:cNvCxnSpPr>
            <a:cxnSpLocks/>
          </p:cNvCxnSpPr>
          <p:nvPr/>
        </p:nvCxnSpPr>
        <p:spPr>
          <a:xfrm>
            <a:off x="6324600" y="1562100"/>
            <a:ext cx="0" cy="3759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7469C4-94B7-4F89-B744-C938E481EE87}"/>
              </a:ext>
            </a:extLst>
          </p:cNvPr>
          <p:cNvCxnSpPr>
            <a:cxnSpLocks/>
          </p:cNvCxnSpPr>
          <p:nvPr/>
        </p:nvCxnSpPr>
        <p:spPr>
          <a:xfrm>
            <a:off x="7696200" y="1562100"/>
            <a:ext cx="0" cy="3759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B70DF5-8AB1-4CD0-9EC5-FED25CD0F25D}"/>
              </a:ext>
            </a:extLst>
          </p:cNvPr>
          <p:cNvCxnSpPr>
            <a:cxnSpLocks/>
          </p:cNvCxnSpPr>
          <p:nvPr/>
        </p:nvCxnSpPr>
        <p:spPr>
          <a:xfrm>
            <a:off x="9061450" y="1549257"/>
            <a:ext cx="0" cy="3759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5601C5-F187-4B6C-BFC3-94EA7FD98D9B}"/>
              </a:ext>
            </a:extLst>
          </p:cNvPr>
          <p:cNvCxnSpPr>
            <a:cxnSpLocks/>
          </p:cNvCxnSpPr>
          <p:nvPr/>
        </p:nvCxnSpPr>
        <p:spPr>
          <a:xfrm>
            <a:off x="10436224" y="1549257"/>
            <a:ext cx="0" cy="3759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77E938D-9463-4F7F-92E2-388E2145D00F}"/>
              </a:ext>
            </a:extLst>
          </p:cNvPr>
          <p:cNvSpPr txBox="1"/>
          <p:nvPr/>
        </p:nvSpPr>
        <p:spPr>
          <a:xfrm>
            <a:off x="2655284" y="5954612"/>
            <a:ext cx="7422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Century Gothic" panose="020B0502020202020204" pitchFamily="34" charset="0"/>
              </a:rPr>
              <a:t>Multi </a:t>
            </a:r>
            <a:r>
              <a:rPr lang="de-DE" sz="1600" dirty="0" err="1">
                <a:latin typeface="Century Gothic" panose="020B0502020202020204" pitchFamily="34" charset="0"/>
              </a:rPr>
              <a:t>Period</a:t>
            </a:r>
            <a:r>
              <a:rPr lang="de-DE" sz="1600" dirty="0">
                <a:latin typeface="Century Gothic" panose="020B0502020202020204" pitchFamily="34" charset="0"/>
              </a:rPr>
              <a:t> </a:t>
            </a:r>
            <a:r>
              <a:rPr lang="de-DE" sz="1600" b="0" i="0" dirty="0">
                <a:solidFill>
                  <a:srgbClr val="333333"/>
                </a:solidFill>
                <a:effectLst/>
                <a:latin typeface="Century Gothic" panose="020B0502020202020204" pitchFamily="34" charset="0"/>
              </a:rPr>
              <a:t>≙ Vorhersage am 01. April 2021 für die nächsten sieben Tage</a:t>
            </a:r>
            <a:endParaRPr lang="de-DE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0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6">
            <a:extLst>
              <a:ext uri="{FF2B5EF4-FFF2-40B4-BE49-F238E27FC236}">
                <a16:creationId xmlns:a16="http://schemas.microsoft.com/office/drawing/2014/main" id="{26ABF0B9-C0FC-4F1A-8A5E-B8E928AF8414}"/>
              </a:ext>
            </a:extLst>
          </p:cNvPr>
          <p:cNvSpPr txBox="1"/>
          <p:nvPr/>
        </p:nvSpPr>
        <p:spPr>
          <a:xfrm>
            <a:off x="381000" y="246851"/>
            <a:ext cx="1920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Century Gothic" panose="020B0502020202020204" pitchFamily="34" charset="0"/>
              </a:rPr>
              <a:t>Evaluierung</a:t>
            </a:r>
          </a:p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Testperformanz</a:t>
            </a:r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C4F72AB6-7A01-4385-A6E2-929162A0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78" y="6356350"/>
            <a:ext cx="36422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F35E8D-64FE-4FA0-A251-28C9B1A4ADE6}" type="slidenum">
              <a:rPr lang="de-DE" smtClean="0">
                <a:latin typeface="Century Gothic" panose="020B0502020202020204" pitchFamily="34" charset="0"/>
              </a:rPr>
              <a:pPr>
                <a:spcAft>
                  <a:spcPts val="600"/>
                </a:spcAft>
              </a:pPr>
              <a:t>24</a:t>
            </a:fld>
            <a:endParaRPr lang="de-DE" dirty="0">
              <a:latin typeface="Century Gothic" panose="020B0502020202020204" pitchFamily="34" charset="0"/>
            </a:endParaRPr>
          </a:p>
        </p:txBody>
      </p:sp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1681AAEE-4464-4937-8A1D-9E46FB9CD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22" y="1474042"/>
            <a:ext cx="11452917" cy="390991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B29C909-2964-40FF-A35F-EB2B95266A44}"/>
              </a:ext>
            </a:extLst>
          </p:cNvPr>
          <p:cNvSpPr/>
          <p:nvPr/>
        </p:nvSpPr>
        <p:spPr>
          <a:xfrm>
            <a:off x="2503488" y="1461280"/>
            <a:ext cx="790575" cy="299102"/>
          </a:xfrm>
          <a:prstGeom prst="ellipse">
            <a:avLst/>
          </a:prstGeom>
          <a:noFill/>
          <a:ln w="22225">
            <a:solidFill>
              <a:srgbClr val="5EA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26FF75-2A32-49E7-924E-258F2317FCDE}"/>
              </a:ext>
            </a:extLst>
          </p:cNvPr>
          <p:cNvSpPr/>
          <p:nvPr/>
        </p:nvSpPr>
        <p:spPr>
          <a:xfrm>
            <a:off x="1341359" y="2356791"/>
            <a:ext cx="10355718" cy="29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0B8171-658C-4973-BA30-5300D89784D4}"/>
              </a:ext>
            </a:extLst>
          </p:cNvPr>
          <p:cNvSpPr/>
          <p:nvPr/>
        </p:nvSpPr>
        <p:spPr>
          <a:xfrm>
            <a:off x="10767853" y="1461280"/>
            <a:ext cx="685906" cy="299102"/>
          </a:xfrm>
          <a:prstGeom prst="ellipse">
            <a:avLst/>
          </a:prstGeom>
          <a:noFill/>
          <a:ln w="22225">
            <a:solidFill>
              <a:srgbClr val="5EA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BB8C50-1010-44AF-B7CC-E0CCC5BE0981}"/>
              </a:ext>
            </a:extLst>
          </p:cNvPr>
          <p:cNvSpPr/>
          <p:nvPr/>
        </p:nvSpPr>
        <p:spPr>
          <a:xfrm>
            <a:off x="1341359" y="3149726"/>
            <a:ext cx="10355718" cy="29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D32BA-D539-45BB-B249-04E551F29807}"/>
              </a:ext>
            </a:extLst>
          </p:cNvPr>
          <p:cNvSpPr/>
          <p:nvPr/>
        </p:nvSpPr>
        <p:spPr>
          <a:xfrm>
            <a:off x="1341359" y="3977464"/>
            <a:ext cx="10355718" cy="29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9816E-3A83-4BE4-9891-C757906A1703}"/>
              </a:ext>
            </a:extLst>
          </p:cNvPr>
          <p:cNvSpPr/>
          <p:nvPr/>
        </p:nvSpPr>
        <p:spPr>
          <a:xfrm>
            <a:off x="1341359" y="4795871"/>
            <a:ext cx="10355718" cy="323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42EFA4-97AB-4D2F-9227-75D25ACDE5FD}"/>
              </a:ext>
            </a:extLst>
          </p:cNvPr>
          <p:cNvCxnSpPr>
            <a:cxnSpLocks/>
          </p:cNvCxnSpPr>
          <p:nvPr/>
        </p:nvCxnSpPr>
        <p:spPr>
          <a:xfrm>
            <a:off x="2216150" y="1562100"/>
            <a:ext cx="0" cy="3759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603282D-3020-44F5-862A-D094890D09BB}"/>
              </a:ext>
            </a:extLst>
          </p:cNvPr>
          <p:cNvCxnSpPr>
            <a:cxnSpLocks/>
          </p:cNvCxnSpPr>
          <p:nvPr/>
        </p:nvCxnSpPr>
        <p:spPr>
          <a:xfrm>
            <a:off x="3587750" y="1549257"/>
            <a:ext cx="0" cy="3759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FF92D21-DD2D-439A-8539-B5E30662B4EA}"/>
              </a:ext>
            </a:extLst>
          </p:cNvPr>
          <p:cNvCxnSpPr>
            <a:cxnSpLocks/>
          </p:cNvCxnSpPr>
          <p:nvPr/>
        </p:nvCxnSpPr>
        <p:spPr>
          <a:xfrm>
            <a:off x="4959350" y="1549257"/>
            <a:ext cx="0" cy="3759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7EFA9A-1AC0-45AC-964F-9ECF6636A384}"/>
              </a:ext>
            </a:extLst>
          </p:cNvPr>
          <p:cNvCxnSpPr>
            <a:cxnSpLocks/>
          </p:cNvCxnSpPr>
          <p:nvPr/>
        </p:nvCxnSpPr>
        <p:spPr>
          <a:xfrm>
            <a:off x="6324600" y="1562100"/>
            <a:ext cx="0" cy="3759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7469C4-94B7-4F89-B744-C938E481EE87}"/>
              </a:ext>
            </a:extLst>
          </p:cNvPr>
          <p:cNvCxnSpPr>
            <a:cxnSpLocks/>
          </p:cNvCxnSpPr>
          <p:nvPr/>
        </p:nvCxnSpPr>
        <p:spPr>
          <a:xfrm>
            <a:off x="7696200" y="1562100"/>
            <a:ext cx="0" cy="3759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B70DF5-8AB1-4CD0-9EC5-FED25CD0F25D}"/>
              </a:ext>
            </a:extLst>
          </p:cNvPr>
          <p:cNvCxnSpPr>
            <a:cxnSpLocks/>
          </p:cNvCxnSpPr>
          <p:nvPr/>
        </p:nvCxnSpPr>
        <p:spPr>
          <a:xfrm>
            <a:off x="9061450" y="1549257"/>
            <a:ext cx="0" cy="3759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5601C5-F187-4B6C-BFC3-94EA7FD98D9B}"/>
              </a:ext>
            </a:extLst>
          </p:cNvPr>
          <p:cNvCxnSpPr>
            <a:cxnSpLocks/>
          </p:cNvCxnSpPr>
          <p:nvPr/>
        </p:nvCxnSpPr>
        <p:spPr>
          <a:xfrm>
            <a:off x="10436224" y="1549257"/>
            <a:ext cx="0" cy="3759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E517613-1D4C-4B7B-B0C5-2509841A919B}"/>
              </a:ext>
            </a:extLst>
          </p:cNvPr>
          <p:cNvSpPr txBox="1"/>
          <p:nvPr/>
        </p:nvSpPr>
        <p:spPr>
          <a:xfrm>
            <a:off x="1762055" y="6017796"/>
            <a:ext cx="8674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Century Gothic" panose="020B0502020202020204" pitchFamily="34" charset="0"/>
              </a:rPr>
              <a:t>Total </a:t>
            </a:r>
            <a:r>
              <a:rPr lang="de-DE" sz="1600" dirty="0" err="1">
                <a:latin typeface="Century Gothic" panose="020B0502020202020204" pitchFamily="34" charset="0"/>
              </a:rPr>
              <a:t>Period</a:t>
            </a:r>
            <a:r>
              <a:rPr lang="de-DE" sz="1600" dirty="0">
                <a:latin typeface="Century Gothic" panose="020B0502020202020204" pitchFamily="34" charset="0"/>
              </a:rPr>
              <a:t> </a:t>
            </a:r>
            <a:r>
              <a:rPr lang="de-DE" sz="1600" b="0" i="0" dirty="0">
                <a:solidFill>
                  <a:srgbClr val="333333"/>
                </a:solidFill>
                <a:effectLst/>
                <a:latin typeface="Century Gothic" panose="020B0502020202020204" pitchFamily="34" charset="0"/>
              </a:rPr>
              <a:t>≙ Vorhersage am 01. April 2021 für die nächsten 50 Tage (bis 20. Mai 2021)</a:t>
            </a:r>
            <a:endParaRPr lang="de-DE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79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3B00C-0A2B-41E4-8693-16C2BC9D2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5E8D-64FE-4FA0-A251-28C9B1A4ADE6}" type="slidenum">
              <a:rPr lang="de-DE" smtClean="0"/>
              <a:t>25</a:t>
            </a:fld>
            <a:endParaRPr lang="de-DE"/>
          </a:p>
        </p:txBody>
      </p:sp>
      <p:sp>
        <p:nvSpPr>
          <p:cNvPr id="5" name="Textfeld 6">
            <a:extLst>
              <a:ext uri="{FF2B5EF4-FFF2-40B4-BE49-F238E27FC236}">
                <a16:creationId xmlns:a16="http://schemas.microsoft.com/office/drawing/2014/main" id="{A974114E-6AE7-4E42-883F-2D102C01EAB0}"/>
              </a:ext>
            </a:extLst>
          </p:cNvPr>
          <p:cNvSpPr txBox="1"/>
          <p:nvPr/>
        </p:nvSpPr>
        <p:spPr>
          <a:xfrm>
            <a:off x="381000" y="246851"/>
            <a:ext cx="26548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Webanwendung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Snippet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Textfeld 6">
            <a:extLst>
              <a:ext uri="{FF2B5EF4-FFF2-40B4-BE49-F238E27FC236}">
                <a16:creationId xmlns:a16="http://schemas.microsoft.com/office/drawing/2014/main" id="{FF11261F-D83D-43D1-AB68-5848D0E68740}"/>
              </a:ext>
            </a:extLst>
          </p:cNvPr>
          <p:cNvSpPr txBox="1"/>
          <p:nvPr/>
        </p:nvSpPr>
        <p:spPr>
          <a:xfrm>
            <a:off x="3035894" y="334977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183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Telegroum.com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18335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385AA73-66CD-4F2A-814A-7E4228A55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30773"/>
            <a:ext cx="10409959" cy="512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50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6">
            <a:extLst>
              <a:ext uri="{FF2B5EF4-FFF2-40B4-BE49-F238E27FC236}">
                <a16:creationId xmlns:a16="http://schemas.microsoft.com/office/drawing/2014/main" id="{35B01D16-DD18-46F7-82BE-23758C00D4C4}"/>
              </a:ext>
            </a:extLst>
          </p:cNvPr>
          <p:cNvSpPr txBox="1"/>
          <p:nvPr/>
        </p:nvSpPr>
        <p:spPr>
          <a:xfrm>
            <a:off x="381000" y="246851"/>
            <a:ext cx="26548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Webanwendung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Umsetzung</a:t>
            </a:r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E5FA0368-80D5-4064-B26B-A7F43C87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78" y="6356350"/>
            <a:ext cx="364222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4F35E8D-64FE-4FA0-A251-28C9B1A4ADE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Textfeld 6">
            <a:extLst>
              <a:ext uri="{FF2B5EF4-FFF2-40B4-BE49-F238E27FC236}">
                <a16:creationId xmlns:a16="http://schemas.microsoft.com/office/drawing/2014/main" id="{0CC2235F-5780-4393-9F0C-AB43CAD5622D}"/>
              </a:ext>
            </a:extLst>
          </p:cNvPr>
          <p:cNvSpPr txBox="1"/>
          <p:nvPr/>
        </p:nvSpPr>
        <p:spPr>
          <a:xfrm>
            <a:off x="3035894" y="334977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1833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Telegroum.com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18335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22E131B6-4006-4B09-9FC8-BEA096018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446364"/>
            <a:ext cx="5334000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de-DE" alt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Back-End</a:t>
            </a:r>
            <a:endParaRPr kumimoji="0" lang="de-DE" altLang="de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742950" marR="0" lvl="1" indent="-28575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alt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PHP</a:t>
            </a:r>
            <a:endParaRPr kumimoji="0" lang="de-DE" alt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742950" marR="0" lvl="1" indent="-28575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alt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MYSQL</a:t>
            </a:r>
          </a:p>
          <a:p>
            <a:pPr marL="457200" marR="0" lvl="1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457200" marR="0" lvl="1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de-DE" alt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Front-End</a:t>
            </a:r>
            <a:endParaRPr kumimoji="0" lang="de-DE" altLang="de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800100" marR="0" lvl="1" indent="-34290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alt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Javascript</a:t>
            </a:r>
            <a:endParaRPr kumimoji="0" lang="de-DE" alt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742950" marR="0" lvl="1" indent="-28575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alt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Bootstrap</a:t>
            </a:r>
          </a:p>
          <a:p>
            <a:pPr marL="742950" marR="0" lvl="1" indent="-28575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alt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Ajax</a:t>
            </a:r>
          </a:p>
          <a:p>
            <a:pPr marL="457200" marR="0" lvl="1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457200" marR="0" lvl="1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de-DE" alt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Visualisierung</a:t>
            </a:r>
            <a:endParaRPr kumimoji="0" lang="de-DE" altLang="de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742950" marR="0" lvl="1" indent="-28575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alt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kumimoji="0" lang="de-DE" alt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-Bibliothek </a:t>
            </a:r>
            <a:r>
              <a:rPr kumimoji="0" lang="de-DE" alt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CanvasJS</a:t>
            </a:r>
            <a:endParaRPr kumimoji="0" lang="de-DE" alt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	</a:t>
            </a:r>
            <a:endParaRPr kumimoji="0" lang="de-DE" altLang="de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4100" name="Grafik 1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6EA886-D11B-478B-B485-AD1DD7961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885" y="1892056"/>
            <a:ext cx="4997275" cy="323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02C76D6F-27CB-4354-9306-A254C4B6D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6238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kumimoji="0" lang="de-DE" alt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311C54B-FFF9-4A4F-9EE6-E3BC8BE170CD}"/>
              </a:ext>
            </a:extLst>
          </p:cNvPr>
          <p:cNvSpPr txBox="1"/>
          <p:nvPr/>
        </p:nvSpPr>
        <p:spPr>
          <a:xfrm>
            <a:off x="6477000" y="15386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de-DE" alt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Verwendete Frameworks</a:t>
            </a:r>
            <a:endParaRPr kumimoji="0" lang="de-DE" altLang="de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308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78826C34-0356-4D29-9D9E-05FABE39FEC9}"/>
              </a:ext>
            </a:extLst>
          </p:cNvPr>
          <p:cNvSpPr txBox="1">
            <a:spLocks/>
          </p:cNvSpPr>
          <p:nvPr/>
        </p:nvSpPr>
        <p:spPr>
          <a:xfrm>
            <a:off x="504743" y="279572"/>
            <a:ext cx="1866982" cy="5341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b="1" dirty="0">
                <a:latin typeface="Century Gothic" panose="020B0502020202020204" pitchFamily="34" charset="0"/>
              </a:rPr>
              <a:t>Methoden</a:t>
            </a:r>
            <a:endParaRPr lang="de-DE" sz="2000" b="1" dirty="0">
              <a:latin typeface="Century Gothic" panose="020B0502020202020204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C83219-33B4-4BEB-BB9A-C819C690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78" y="6356350"/>
            <a:ext cx="36422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F35E8D-64FE-4FA0-A251-28C9B1A4ADE6}" type="slidenum">
              <a:rPr lang="de-DE" smtClean="0">
                <a:latin typeface="Century Gothic" panose="020B0502020202020204" pitchFamily="34" charset="0"/>
              </a:rPr>
              <a:pPr>
                <a:spcAft>
                  <a:spcPts val="600"/>
                </a:spcAft>
              </a:pPr>
              <a:t>27</a:t>
            </a:fld>
            <a:endParaRPr lang="de-DE" dirty="0">
              <a:latin typeface="Century Gothic" panose="020B0502020202020204" pitchFamily="34" charset="0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E51380C-929F-4614-9A38-FA7CB4AD6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236919"/>
              </p:ext>
            </p:extLst>
          </p:nvPr>
        </p:nvGraphicFramePr>
        <p:xfrm>
          <a:off x="1605280" y="1355089"/>
          <a:ext cx="8920480" cy="41844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1005">
                  <a:extLst>
                    <a:ext uri="{9D8B030D-6E8A-4147-A177-3AD203B41FA5}">
                      <a16:colId xmlns:a16="http://schemas.microsoft.com/office/drawing/2014/main" val="3246877423"/>
                    </a:ext>
                  </a:extLst>
                </a:gridCol>
                <a:gridCol w="6399475">
                  <a:extLst>
                    <a:ext uri="{9D8B030D-6E8A-4147-A177-3AD203B41FA5}">
                      <a16:colId xmlns:a16="http://schemas.microsoft.com/office/drawing/2014/main" val="1737772718"/>
                    </a:ext>
                  </a:extLst>
                </a:gridCol>
              </a:tblGrid>
              <a:tr h="5166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1600" b="1" dirty="0">
                          <a:effectLst/>
                          <a:latin typeface="Century Gothic" panose="020B0502020202020204" pitchFamily="34" charset="0"/>
                        </a:rPr>
                        <a:t>Aufgabe</a:t>
                      </a:r>
                      <a:endParaRPr lang="de-DE" sz="1600" b="1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1600" b="1" dirty="0">
                          <a:effectLst/>
                          <a:latin typeface="Century Gothic" panose="020B0502020202020204" pitchFamily="34" charset="0"/>
                        </a:rPr>
                        <a:t>Umsetzung</a:t>
                      </a:r>
                      <a:endParaRPr lang="de-DE" sz="1600" b="1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80553860"/>
                  </a:ext>
                </a:extLst>
              </a:tr>
              <a:tr h="7938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1600">
                          <a:effectLst/>
                          <a:latin typeface="Century Gothic" panose="020B0502020202020204" pitchFamily="34" charset="0"/>
                        </a:rPr>
                        <a:t>Datenaufbereitung &amp; Datenexploration</a:t>
                      </a:r>
                      <a:endParaRPr lang="de-DE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 err="1">
                          <a:effectLst/>
                          <a:latin typeface="Century Gothic" panose="020B0502020202020204" pitchFamily="34" charset="0"/>
                        </a:rPr>
                        <a:t>NumPy</a:t>
                      </a:r>
                      <a:r>
                        <a:rPr lang="de-DE" sz="1600" dirty="0">
                          <a:effectLst/>
                          <a:latin typeface="Century Gothic" panose="020B0502020202020204" pitchFamily="34" charset="0"/>
                        </a:rPr>
                        <a:t>, Pandas</a:t>
                      </a:r>
                      <a:endParaRPr lang="de-DE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66489532"/>
                  </a:ext>
                </a:extLst>
              </a:tr>
              <a:tr h="5467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  <a:latin typeface="Century Gothic" panose="020B0502020202020204" pitchFamily="34" charset="0"/>
                        </a:rPr>
                        <a:t>Clustering Model</a:t>
                      </a:r>
                      <a:endParaRPr lang="de-DE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 err="1">
                          <a:effectLst/>
                          <a:latin typeface="Century Gothic" panose="020B0502020202020204" pitchFamily="34" charset="0"/>
                        </a:rPr>
                        <a:t>Scikit-learn</a:t>
                      </a:r>
                      <a:r>
                        <a:rPr lang="de-DE" sz="1600" dirty="0">
                          <a:effectLst/>
                          <a:latin typeface="Century Gothic" panose="020B0502020202020204" pitchFamily="34" charset="0"/>
                        </a:rPr>
                        <a:t>, </a:t>
                      </a:r>
                      <a:r>
                        <a:rPr lang="de-DE" sz="1600" dirty="0" err="1">
                          <a:effectLst/>
                          <a:latin typeface="Century Gothic" panose="020B0502020202020204" pitchFamily="34" charset="0"/>
                        </a:rPr>
                        <a:t>Scipy</a:t>
                      </a:r>
                      <a:r>
                        <a:rPr lang="de-DE" sz="1600" dirty="0">
                          <a:effectLst/>
                          <a:latin typeface="Century Gothic" panose="020B0502020202020204" pitchFamily="34" charset="0"/>
                        </a:rPr>
                        <a:t>, </a:t>
                      </a:r>
                      <a:r>
                        <a:rPr lang="de-DE" sz="1600" dirty="0" err="1">
                          <a:effectLst/>
                          <a:latin typeface="Century Gothic" panose="020B0502020202020204" pitchFamily="34" charset="0"/>
                        </a:rPr>
                        <a:t>GeoPandas</a:t>
                      </a:r>
                      <a:endParaRPr lang="de-DE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30051639"/>
                  </a:ext>
                </a:extLst>
              </a:tr>
              <a:tr h="46333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1600">
                          <a:effectLst/>
                          <a:latin typeface="Century Gothic" panose="020B0502020202020204" pitchFamily="34" charset="0"/>
                        </a:rPr>
                        <a:t>Forecast Model</a:t>
                      </a:r>
                      <a:endParaRPr lang="de-DE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1600">
                          <a:effectLst/>
                          <a:latin typeface="Century Gothic" panose="020B0502020202020204" pitchFamily="34" charset="0"/>
                        </a:rPr>
                        <a:t>Scikit-learn, TensorFlow, Keras, Statsmodels</a:t>
                      </a:r>
                      <a:endParaRPr lang="de-DE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767070628"/>
                  </a:ext>
                </a:extLst>
              </a:tr>
              <a:tr h="7938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1600">
                          <a:effectLst/>
                          <a:latin typeface="Century Gothic" panose="020B0502020202020204" pitchFamily="34" charset="0"/>
                        </a:rPr>
                        <a:t>Front-/Backend</a:t>
                      </a:r>
                      <a:endParaRPr lang="de-DE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  <a:latin typeface="Century Gothic" panose="020B0502020202020204" pitchFamily="34" charset="0"/>
                        </a:rPr>
                        <a:t>PHP, JavaScript, MySQL, phpMyAdmin, FileZilla, Plesk, XAMPP, Visual Studio Code, Photoshop</a:t>
                      </a:r>
                      <a:endParaRPr lang="de-DE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72498505"/>
                  </a:ext>
                </a:extLst>
              </a:tr>
              <a:tr h="5166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1600">
                          <a:effectLst/>
                          <a:latin typeface="Century Gothic" panose="020B0502020202020204" pitchFamily="34" charset="0"/>
                        </a:rPr>
                        <a:t>Visualisierung</a:t>
                      </a:r>
                      <a:endParaRPr lang="de-DE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 err="1">
                          <a:effectLst/>
                          <a:latin typeface="Century Gothic" panose="020B0502020202020204" pitchFamily="34" charset="0"/>
                        </a:rPr>
                        <a:t>Matplotlib</a:t>
                      </a:r>
                      <a:r>
                        <a:rPr lang="de-DE" sz="1600" dirty="0">
                          <a:effectLst/>
                          <a:latin typeface="Century Gothic" panose="020B0502020202020204" pitchFamily="34" charset="0"/>
                        </a:rPr>
                        <a:t>, </a:t>
                      </a:r>
                      <a:r>
                        <a:rPr lang="de-DE" sz="1600" dirty="0" err="1">
                          <a:effectLst/>
                          <a:latin typeface="Century Gothic" panose="020B0502020202020204" pitchFamily="34" charset="0"/>
                        </a:rPr>
                        <a:t>Seaborn</a:t>
                      </a:r>
                      <a:r>
                        <a:rPr lang="de-DE" sz="1600" dirty="0">
                          <a:effectLst/>
                          <a:latin typeface="Century Gothic" panose="020B0502020202020204" pitchFamily="34" charset="0"/>
                        </a:rPr>
                        <a:t>, Affinity Designer, </a:t>
                      </a:r>
                      <a:r>
                        <a:rPr lang="de-DE" sz="1600" dirty="0" err="1">
                          <a:effectLst/>
                          <a:latin typeface="Century Gothic" panose="020B0502020202020204" pitchFamily="34" charset="0"/>
                        </a:rPr>
                        <a:t>CanvasJS</a:t>
                      </a:r>
                      <a:endParaRPr lang="de-DE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29274912"/>
                  </a:ext>
                </a:extLst>
              </a:tr>
              <a:tr h="5166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1600">
                          <a:effectLst/>
                          <a:latin typeface="Century Gothic" panose="020B0502020202020204" pitchFamily="34" charset="0"/>
                        </a:rPr>
                        <a:t>Präsentation</a:t>
                      </a:r>
                      <a:endParaRPr lang="de-DE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  <a:latin typeface="Century Gothic" panose="020B0502020202020204" pitchFamily="34" charset="0"/>
                        </a:rPr>
                        <a:t>MS PowerPoint</a:t>
                      </a:r>
                      <a:endParaRPr lang="de-DE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13336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280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6">
            <a:extLst>
              <a:ext uri="{FF2B5EF4-FFF2-40B4-BE49-F238E27FC236}">
                <a16:creationId xmlns:a16="http://schemas.microsoft.com/office/drawing/2014/main" id="{56060DDB-8FB3-4B88-964B-79F441D7AC62}"/>
              </a:ext>
            </a:extLst>
          </p:cNvPr>
          <p:cNvSpPr txBox="1"/>
          <p:nvPr/>
        </p:nvSpPr>
        <p:spPr>
          <a:xfrm>
            <a:off x="381000" y="246851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Century Gothic" panose="020B0502020202020204" pitchFamily="34" charset="0"/>
              </a:rPr>
              <a:t>Fazit</a:t>
            </a:r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5871603F-D128-4193-8E22-583B4AE0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78" y="6356350"/>
            <a:ext cx="36422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F35E8D-64FE-4FA0-A251-28C9B1A4ADE6}" type="slidenum">
              <a:rPr lang="de-DE" smtClean="0">
                <a:latin typeface="Century Gothic" panose="020B0502020202020204" pitchFamily="34" charset="0"/>
              </a:rPr>
              <a:pPr>
                <a:spcAft>
                  <a:spcPts val="600"/>
                </a:spcAft>
              </a:pPr>
              <a:t>28</a:t>
            </a:fld>
            <a:endParaRPr lang="de-DE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5645B-D296-4CA6-A032-2A8D7EDFCB03}"/>
              </a:ext>
            </a:extLst>
          </p:cNvPr>
          <p:cNvSpPr txBox="1"/>
          <p:nvPr/>
        </p:nvSpPr>
        <p:spPr>
          <a:xfrm>
            <a:off x="1851889" y="708516"/>
            <a:ext cx="8488221" cy="574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endParaRPr lang="de-DE" dirty="0">
              <a:latin typeface="Century Gothic" panose="020B0502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dirty="0">
                <a:latin typeface="Century Gothic" panose="020B0502020202020204" pitchFamily="34" charset="0"/>
              </a:rPr>
              <a:t>Einflussfaktoren auf die Dynamiken einer Pandemie schwer messbar</a:t>
            </a:r>
          </a:p>
          <a:p>
            <a:pPr>
              <a:spcBef>
                <a:spcPts val="600"/>
              </a:spcBef>
            </a:pPr>
            <a:r>
              <a:rPr lang="de-DE" sz="1400" dirty="0">
                <a:latin typeface="Century Gothic" panose="020B0502020202020204" pitchFamily="34" charset="0"/>
                <a:sym typeface="Wingdings" panose="05000000000000000000" pitchFamily="2" charset="2"/>
              </a:rPr>
              <a:t>    </a:t>
            </a:r>
            <a:r>
              <a:rPr lang="de-DE" sz="1400" b="1" dirty="0">
                <a:latin typeface="Century Gothic" panose="020B0502020202020204" pitchFamily="34" charset="0"/>
                <a:sym typeface="Wingdings" panose="05000000000000000000" pitchFamily="2" charset="2"/>
              </a:rPr>
              <a:t> Kausal: </a:t>
            </a:r>
            <a:r>
              <a:rPr lang="de-DE" sz="1400" dirty="0">
                <a:latin typeface="Century Gothic" panose="020B0502020202020204" pitchFamily="34" charset="0"/>
                <a:sym typeface="Wingdings" panose="05000000000000000000" pitchFamily="2" charset="2"/>
              </a:rPr>
              <a:t>Nachbarschaft, Bevölkerungsmobilität (Lockdowns), Verhalten der Gesellschaft</a:t>
            </a:r>
          </a:p>
          <a:p>
            <a:pPr>
              <a:spcBef>
                <a:spcPts val="600"/>
              </a:spcBef>
            </a:pPr>
            <a:r>
              <a:rPr lang="de-DE" sz="1400" dirty="0">
                <a:latin typeface="Century Gothic" panose="020B0502020202020204" pitchFamily="34" charset="0"/>
                <a:sym typeface="Wingdings" panose="05000000000000000000" pitchFamily="2" charset="2"/>
              </a:rPr>
              <a:t>     </a:t>
            </a:r>
            <a:r>
              <a:rPr lang="de-DE" sz="1400" b="1" dirty="0">
                <a:latin typeface="Century Gothic" panose="020B0502020202020204" pitchFamily="34" charset="0"/>
                <a:sym typeface="Wingdings" panose="05000000000000000000" pitchFamily="2" charset="2"/>
              </a:rPr>
              <a:t>Korreliert: </a:t>
            </a:r>
            <a:r>
              <a:rPr lang="de-DE" sz="1400" dirty="0">
                <a:latin typeface="Century Gothic" panose="020B0502020202020204" pitchFamily="34" charset="0"/>
                <a:sym typeface="Wingdings" panose="05000000000000000000" pitchFamily="2" charset="2"/>
              </a:rPr>
              <a:t>Suchanfragen(</a:t>
            </a:r>
            <a:r>
              <a:rPr lang="de-DE" sz="1400" dirty="0">
                <a:latin typeface="Century Gothic" panose="020B0502020202020204" pitchFamily="34" charset="0"/>
                <a:sym typeface="Wingdings" panose="05000000000000000000" pitchFamily="2" charset="2"/>
                <a:hlinkClick r:id="rId2"/>
              </a:rPr>
              <a:t>vgl. </a:t>
            </a:r>
            <a:r>
              <a:rPr lang="de-DE" sz="1400" dirty="0" err="1">
                <a:latin typeface="Century Gothic" panose="020B0502020202020204" pitchFamily="34" charset="0"/>
                <a:sym typeface="Wingdings" panose="05000000000000000000" pitchFamily="2" charset="2"/>
                <a:hlinkClick r:id="rId2"/>
              </a:rPr>
              <a:t>Lampos</a:t>
            </a:r>
            <a:r>
              <a:rPr lang="de-DE" sz="1400" dirty="0">
                <a:latin typeface="Century Gothic" panose="020B0502020202020204" pitchFamily="34" charset="0"/>
                <a:sym typeface="Wingdings" panose="05000000000000000000" pitchFamily="2" charset="2"/>
                <a:hlinkClick r:id="rId2"/>
              </a:rPr>
              <a:t> et al. 2021</a:t>
            </a:r>
            <a:r>
              <a:rPr lang="de-DE" sz="1400" dirty="0">
                <a:latin typeface="Century Gothic" panose="020B0502020202020204" pitchFamily="34" charset="0"/>
                <a:sym typeface="Wingdings" panose="05000000000000000000" pitchFamily="2" charset="2"/>
              </a:rPr>
              <a:t>), Verkaufszahlen Selbsttests / Medikamente</a:t>
            </a:r>
          </a:p>
          <a:p>
            <a:pPr>
              <a:spcBef>
                <a:spcPts val="600"/>
              </a:spcBef>
            </a:pPr>
            <a:endParaRPr lang="de-DE" dirty="0">
              <a:latin typeface="Century Gothic" panose="020B0502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dirty="0">
                <a:latin typeface="Century Gothic" panose="020B0502020202020204" pitchFamily="34" charset="0"/>
              </a:rPr>
              <a:t>Nicht alle Modelle für alle Vorhersagen geeignet</a:t>
            </a:r>
          </a:p>
          <a:p>
            <a:pPr>
              <a:spcBef>
                <a:spcPts val="600"/>
              </a:spcBef>
            </a:pPr>
            <a:r>
              <a:rPr lang="de-DE" sz="1400" dirty="0">
                <a:latin typeface="Century Gothic" panose="020B0502020202020204" pitchFamily="34" charset="0"/>
              </a:rPr>
              <a:t>    </a:t>
            </a:r>
            <a:r>
              <a:rPr lang="de-DE" sz="1400" dirty="0">
                <a:latin typeface="Century Gothic" panose="020B0502020202020204" pitchFamily="34" charset="0"/>
                <a:sym typeface="Wingdings" panose="05000000000000000000" pitchFamily="2" charset="2"/>
              </a:rPr>
              <a:t> Zeitreihe </a:t>
            </a:r>
            <a:r>
              <a:rPr lang="de-DE" sz="1400" b="1" dirty="0">
                <a:latin typeface="Century Gothic" panose="020B0502020202020204" pitchFamily="34" charset="0"/>
                <a:sym typeface="Wingdings" panose="05000000000000000000" pitchFamily="2" charset="2"/>
              </a:rPr>
              <a:t>zuerst</a:t>
            </a:r>
            <a:r>
              <a:rPr lang="de-DE" sz="1400" dirty="0">
                <a:latin typeface="Century Gothic" panose="020B0502020202020204" pitchFamily="34" charset="0"/>
                <a:sym typeface="Wingdings" panose="05000000000000000000" pitchFamily="2" charset="2"/>
              </a:rPr>
              <a:t> auf Eigenschaften untersuchen</a:t>
            </a:r>
            <a:endParaRPr lang="de-DE" sz="1400" dirty="0">
              <a:latin typeface="Century Gothic" panose="020B0502020202020204" pitchFamily="34" charset="0"/>
            </a:endParaRPr>
          </a:p>
          <a:p>
            <a:pPr>
              <a:spcBef>
                <a:spcPts val="600"/>
              </a:spcBef>
            </a:pPr>
            <a:endParaRPr lang="de-DE" dirty="0">
              <a:latin typeface="Century Gothic" panose="020B0502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dirty="0">
                <a:latin typeface="Century Gothic" panose="020B0502020202020204" pitchFamily="34" charset="0"/>
              </a:rPr>
              <a:t>Mit steigenden Vorhersagezeitraum sinkt die Prognosegüte</a:t>
            </a:r>
          </a:p>
          <a:p>
            <a:pPr>
              <a:spcBef>
                <a:spcPts val="600"/>
              </a:spcBef>
            </a:pPr>
            <a:r>
              <a:rPr lang="de-DE" sz="1400" dirty="0">
                <a:latin typeface="Century Gothic" panose="020B0502020202020204" pitchFamily="34" charset="0"/>
              </a:rPr>
              <a:t>     </a:t>
            </a:r>
            <a:r>
              <a:rPr lang="de-DE" sz="1400" dirty="0">
                <a:latin typeface="Century Gothic" panose="020B0502020202020204" pitchFamily="34" charset="0"/>
                <a:sym typeface="Wingdings" panose="05000000000000000000" pitchFamily="2" charset="2"/>
              </a:rPr>
              <a:t> </a:t>
            </a:r>
            <a:r>
              <a:rPr lang="de-DE" sz="1400" b="1" dirty="0">
                <a:latin typeface="Century Gothic" panose="020B0502020202020204" pitchFamily="34" charset="0"/>
                <a:sym typeface="Wingdings" panose="05000000000000000000" pitchFamily="2" charset="2"/>
              </a:rPr>
              <a:t>Simple</a:t>
            </a:r>
            <a:r>
              <a:rPr lang="de-DE" sz="1400" dirty="0">
                <a:latin typeface="Century Gothic" panose="020B0502020202020204" pitchFamily="34" charset="0"/>
                <a:sym typeface="Wingdings" panose="05000000000000000000" pitchFamily="2" charset="2"/>
              </a:rPr>
              <a:t> Modelle bevorzugen</a:t>
            </a:r>
            <a:endParaRPr lang="de-DE" sz="1400" dirty="0">
              <a:latin typeface="Century Gothic" panose="020B0502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de-DE" dirty="0">
              <a:latin typeface="Century Gothic" panose="020B0502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dirty="0">
                <a:latin typeface="Century Gothic" panose="020B0502020202020204" pitchFamily="34" charset="0"/>
              </a:rPr>
              <a:t>Konzeptionelles Verständnis für die Datenvorbereitung essenziell</a:t>
            </a:r>
          </a:p>
          <a:p>
            <a:pPr>
              <a:spcBef>
                <a:spcPts val="600"/>
              </a:spcBef>
            </a:pPr>
            <a:r>
              <a:rPr lang="de-DE" sz="1400" dirty="0">
                <a:latin typeface="Century Gothic" panose="020B0502020202020204" pitchFamily="34" charset="0"/>
              </a:rPr>
              <a:t>     </a:t>
            </a:r>
            <a:r>
              <a:rPr lang="de-DE" sz="1400" dirty="0">
                <a:latin typeface="Century Gothic" panose="020B0502020202020204" pitchFamily="34" charset="0"/>
                <a:sym typeface="Wingdings" panose="05000000000000000000" pitchFamily="2" charset="2"/>
              </a:rPr>
              <a:t> Vorsicht Verzerrung (</a:t>
            </a:r>
            <a:r>
              <a:rPr lang="de-DE" sz="1400" b="1" dirty="0">
                <a:latin typeface="Century Gothic" panose="020B0502020202020204" pitchFamily="34" charset="0"/>
                <a:sym typeface="Wingdings" panose="05000000000000000000" pitchFamily="2" charset="2"/>
              </a:rPr>
              <a:t>Bias</a:t>
            </a:r>
            <a:r>
              <a:rPr lang="de-DE" sz="1400" dirty="0">
                <a:latin typeface="Century Gothic" panose="020B0502020202020204" pitchFamily="34" charset="0"/>
                <a:sym typeface="Wingdings" panose="05000000000000000000" pitchFamily="2" charset="2"/>
              </a:rPr>
              <a:t>)</a:t>
            </a:r>
            <a:endParaRPr lang="de-DE" sz="1400" dirty="0">
              <a:latin typeface="Century Gothic" panose="020B0502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de-DE" dirty="0">
              <a:latin typeface="Century Gothic" panose="020B0502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dirty="0">
                <a:latin typeface="Century Gothic" panose="020B0502020202020204" pitchFamily="34" charset="0"/>
              </a:rPr>
              <a:t>Feature Engineering hat größeren Einfluss als Parameteroptimierung</a:t>
            </a:r>
          </a:p>
          <a:p>
            <a:pPr>
              <a:spcBef>
                <a:spcPts val="600"/>
              </a:spcBef>
            </a:pPr>
            <a:r>
              <a:rPr lang="de-DE" sz="1400" dirty="0">
                <a:latin typeface="Century Gothic" panose="020B0502020202020204" pitchFamily="34" charset="0"/>
                <a:sym typeface="Wingdings" panose="05000000000000000000" pitchFamily="2" charset="2"/>
              </a:rPr>
              <a:t>      Attribute </a:t>
            </a:r>
            <a:r>
              <a:rPr lang="de-DE" sz="1400" b="1" dirty="0">
                <a:latin typeface="Century Gothic" panose="020B0502020202020204" pitchFamily="34" charset="0"/>
                <a:sym typeface="Wingdings" panose="05000000000000000000" pitchFamily="2" charset="2"/>
              </a:rPr>
              <a:t>skalieren</a:t>
            </a:r>
            <a:endParaRPr lang="de-DE" sz="1400" b="1" dirty="0">
              <a:latin typeface="Century Gothic" panose="020B0502020202020204" pitchFamily="34" charset="0"/>
            </a:endParaRPr>
          </a:p>
          <a:p>
            <a:endParaRPr lang="de-DE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04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10495B-93D7-429C-AABB-DF305BC91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743" y="3218831"/>
            <a:ext cx="2328807" cy="534148"/>
          </a:xfrm>
        </p:spPr>
        <p:txBody>
          <a:bodyPr anchor="b">
            <a:normAutofit/>
          </a:bodyPr>
          <a:lstStyle/>
          <a:p>
            <a:pPr algn="l"/>
            <a:r>
              <a:rPr lang="de-DE" sz="2800" b="1" dirty="0">
                <a:latin typeface="Century Gothic" panose="020B0502020202020204" pitchFamily="34" charset="0"/>
              </a:rPr>
              <a:t>Motivation</a:t>
            </a:r>
            <a:endParaRPr lang="de-DE" sz="2400" b="1" dirty="0">
              <a:latin typeface="Century Gothic" panose="020B0502020202020204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048993-7D00-491C-9EE3-2C5519E3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78" y="6356350"/>
            <a:ext cx="36422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F35E8D-64FE-4FA0-A251-28C9B1A4ADE6}" type="slidenum">
              <a:rPr lang="de-DE" smtClean="0">
                <a:latin typeface="Century Gothic" panose="020B0502020202020204" pitchFamily="34" charset="0"/>
              </a:rPr>
              <a:pPr>
                <a:spcAft>
                  <a:spcPts val="600"/>
                </a:spcAft>
              </a:pPr>
              <a:t>3</a:t>
            </a:fld>
            <a:endParaRPr lang="de-DE"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8BD22D-B841-45B1-A185-7F420B66B041}"/>
              </a:ext>
            </a:extLst>
          </p:cNvPr>
          <p:cNvSpPr txBox="1"/>
          <p:nvPr/>
        </p:nvSpPr>
        <p:spPr>
          <a:xfrm>
            <a:off x="3070794" y="3752979"/>
            <a:ext cx="59121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entury Gothic" panose="020B0502020202020204" pitchFamily="34" charset="0"/>
              </a:rPr>
              <a:t>Gesellschaftliche Relevanz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entury Gothic" panose="020B0502020202020204" pitchFamily="34" charset="0"/>
              </a:rPr>
              <a:t>Existenzielle Bedrohung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entury Gothic" panose="020B0502020202020204" pitchFamily="34" charset="0"/>
              </a:rPr>
              <a:t>Ausnutzen von Föderalismus-Strukturen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entury Gothic" panose="020B0502020202020204" pitchFamily="34" charset="0"/>
              </a:rPr>
              <a:t>Vermeidung künftiger Massenquarantänemaßnahmen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entury Gothic" panose="020B0502020202020204" pitchFamily="34" charset="0"/>
              </a:rPr>
              <a:t>Interesse an Zeitreihendaten</a:t>
            </a:r>
          </a:p>
          <a:p>
            <a:pPr marL="285750" indent="-285750">
              <a:buFontTx/>
              <a:buChar char="-"/>
            </a:pPr>
            <a:endParaRPr lang="de-DE" dirty="0">
              <a:latin typeface="Century Gothic" panose="020B0502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dirty="0">
              <a:latin typeface="Century Gothic" panose="020B0502020202020204" pitchFamily="34" charset="0"/>
            </a:endParaRP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6014C52E-64C8-47CA-B399-B6A5C5C177E9}"/>
              </a:ext>
            </a:extLst>
          </p:cNvPr>
          <p:cNvSpPr txBox="1">
            <a:spLocks/>
          </p:cNvSpPr>
          <p:nvPr/>
        </p:nvSpPr>
        <p:spPr>
          <a:xfrm>
            <a:off x="504743" y="279572"/>
            <a:ext cx="924007" cy="5341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b="1" dirty="0">
                <a:latin typeface="Century Gothic" panose="020B0502020202020204" pitchFamily="34" charset="0"/>
              </a:rPr>
              <a:t>Ziel</a:t>
            </a:r>
            <a:endParaRPr lang="de-DE" sz="2400" b="1" dirty="0"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BA83DB-F1FF-413C-B743-7D0BBF52A652}"/>
              </a:ext>
            </a:extLst>
          </p:cNvPr>
          <p:cNvSpPr txBox="1"/>
          <p:nvPr/>
        </p:nvSpPr>
        <p:spPr>
          <a:xfrm>
            <a:off x="3057970" y="813720"/>
            <a:ext cx="43091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entury Gothic" panose="020B0502020202020204" pitchFamily="34" charset="0"/>
              </a:rPr>
              <a:t>Vorhersage von COVID-19-Fallzahlen</a:t>
            </a:r>
          </a:p>
          <a:p>
            <a:endParaRPr lang="de-DE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entury Gothic" panose="020B0502020202020204" pitchFamily="34" charset="0"/>
              </a:rPr>
              <a:t>Für alle 401 Landkreise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entury Gothic" panose="020B0502020202020204" pitchFamily="34" charset="0"/>
              </a:rPr>
              <a:t>Für die nächsten sieben 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entury Gothic" panose="020B0502020202020204" pitchFamily="34" charset="0"/>
              </a:rPr>
              <a:t>In einer Webanwendung</a:t>
            </a:r>
          </a:p>
          <a:p>
            <a:pPr marL="285750" indent="-285750">
              <a:buFontTx/>
              <a:buChar char="-"/>
            </a:pPr>
            <a:endParaRPr lang="de-DE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63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ED8C4306-3D90-4D17-9D9B-AC34BA3646F1}"/>
              </a:ext>
            </a:extLst>
          </p:cNvPr>
          <p:cNvSpPr txBox="1"/>
          <p:nvPr/>
        </p:nvSpPr>
        <p:spPr>
          <a:xfrm>
            <a:off x="381000" y="246851"/>
            <a:ext cx="27382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Century Gothic" panose="020B0502020202020204" pitchFamily="34" charset="0"/>
              </a:rPr>
              <a:t>Implementierung</a:t>
            </a:r>
          </a:p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Ursprüngliches Konzept</a:t>
            </a:r>
          </a:p>
        </p:txBody>
      </p:sp>
      <p:pic>
        <p:nvPicPr>
          <p:cNvPr id="5" name="Grafik 7">
            <a:extLst>
              <a:ext uri="{FF2B5EF4-FFF2-40B4-BE49-F238E27FC236}">
                <a16:creationId xmlns:a16="http://schemas.microsoft.com/office/drawing/2014/main" id="{11FA7A24-8D00-4A96-A2CB-97BB708E2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25" y="318766"/>
            <a:ext cx="5543549" cy="6220468"/>
          </a:xfrm>
          <a:prstGeom prst="rect">
            <a:avLst/>
          </a:prstGeom>
        </p:spPr>
      </p:pic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7FDFABAA-086D-43EA-B5DB-BBEE2B6B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78" y="6356350"/>
            <a:ext cx="36422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F35E8D-64FE-4FA0-A251-28C9B1A4ADE6}" type="slidenum">
              <a:rPr lang="de-DE" smtClean="0">
                <a:latin typeface="Century Gothic" panose="020B0502020202020204" pitchFamily="34" charset="0"/>
              </a:rPr>
              <a:pPr>
                <a:spcAft>
                  <a:spcPts val="600"/>
                </a:spcAft>
              </a:pPr>
              <a:t>4</a:t>
            </a:fld>
            <a:endParaRPr lang="de-DE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428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531EA6F-3960-492A-81C4-716FF002F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25" y="318766"/>
            <a:ext cx="5543549" cy="622046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3C5BFC-26B0-4686-A976-CFF857338ADF}"/>
              </a:ext>
            </a:extLst>
          </p:cNvPr>
          <p:cNvCxnSpPr>
            <a:cxnSpLocks/>
          </p:cNvCxnSpPr>
          <p:nvPr/>
        </p:nvCxnSpPr>
        <p:spPr>
          <a:xfrm flipV="1">
            <a:off x="3461385" y="3364706"/>
            <a:ext cx="1965484" cy="1462088"/>
          </a:xfrm>
          <a:prstGeom prst="line">
            <a:avLst/>
          </a:prstGeom>
          <a:ln w="12700">
            <a:solidFill>
              <a:srgbClr val="F183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888043-D8DA-446F-BC40-C0BEDE9A2653}"/>
              </a:ext>
            </a:extLst>
          </p:cNvPr>
          <p:cNvCxnSpPr>
            <a:cxnSpLocks/>
          </p:cNvCxnSpPr>
          <p:nvPr/>
        </p:nvCxnSpPr>
        <p:spPr>
          <a:xfrm flipH="1" flipV="1">
            <a:off x="3539966" y="3412331"/>
            <a:ext cx="1886903" cy="1414463"/>
          </a:xfrm>
          <a:prstGeom prst="line">
            <a:avLst/>
          </a:prstGeom>
          <a:ln w="12700">
            <a:solidFill>
              <a:srgbClr val="F183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6">
            <a:extLst>
              <a:ext uri="{FF2B5EF4-FFF2-40B4-BE49-F238E27FC236}">
                <a16:creationId xmlns:a16="http://schemas.microsoft.com/office/drawing/2014/main" id="{6DED8D0E-B2C3-4CD9-AAF3-5AF2C14AF0FC}"/>
              </a:ext>
            </a:extLst>
          </p:cNvPr>
          <p:cNvSpPr txBox="1"/>
          <p:nvPr/>
        </p:nvSpPr>
        <p:spPr>
          <a:xfrm>
            <a:off x="381000" y="246851"/>
            <a:ext cx="27382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Century Gothic" panose="020B0502020202020204" pitchFamily="34" charset="0"/>
              </a:rPr>
              <a:t>Implementierung</a:t>
            </a:r>
          </a:p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Tatsächliche Umsetzung</a:t>
            </a:r>
          </a:p>
        </p:txBody>
      </p:sp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53959EC4-EF11-45F6-8228-6DC18AE6C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78" y="6356350"/>
            <a:ext cx="36422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F35E8D-64FE-4FA0-A251-28C9B1A4ADE6}" type="slidenum">
              <a:rPr lang="de-DE" smtClean="0">
                <a:latin typeface="Century Gothic" panose="020B0502020202020204" pitchFamily="34" charset="0"/>
              </a:rPr>
              <a:pPr>
                <a:spcAft>
                  <a:spcPts val="600"/>
                </a:spcAft>
              </a:pPr>
              <a:t>5</a:t>
            </a:fld>
            <a:endParaRPr lang="de-DE" dirty="0"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DAB149-A540-4BC6-B24F-1DE909953C2E}"/>
              </a:ext>
            </a:extLst>
          </p:cNvPr>
          <p:cNvSpPr/>
          <p:nvPr/>
        </p:nvSpPr>
        <p:spPr>
          <a:xfrm>
            <a:off x="3443865" y="3364707"/>
            <a:ext cx="1983004" cy="14620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D67F1AC7-447A-43CE-BD16-23CD6B2CB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862" y="3516485"/>
            <a:ext cx="1158529" cy="115852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B887DC-EC87-45D4-AA07-F096276CFD84}"/>
              </a:ext>
            </a:extLst>
          </p:cNvPr>
          <p:cNvSpPr/>
          <p:nvPr/>
        </p:nvSpPr>
        <p:spPr>
          <a:xfrm>
            <a:off x="5434170" y="3711575"/>
            <a:ext cx="797719" cy="1011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67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4">
            <a:extLst>
              <a:ext uri="{FF2B5EF4-FFF2-40B4-BE49-F238E27FC236}">
                <a16:creationId xmlns:a16="http://schemas.microsoft.com/office/drawing/2014/main" id="{BE72381D-1AD0-4CF2-8DF7-19C507669A17}"/>
              </a:ext>
            </a:extLst>
          </p:cNvPr>
          <p:cNvSpPr txBox="1"/>
          <p:nvPr/>
        </p:nvSpPr>
        <p:spPr>
          <a:xfrm>
            <a:off x="504743" y="290500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Daten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5033D0-5291-4346-8612-01D6900CEB81}"/>
              </a:ext>
            </a:extLst>
          </p:cNvPr>
          <p:cNvSpPr txBox="1"/>
          <p:nvPr/>
        </p:nvSpPr>
        <p:spPr>
          <a:xfrm>
            <a:off x="1117250" y="2346688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Fallzahlen </a:t>
            </a:r>
          </a:p>
        </p:txBody>
      </p:sp>
      <p:sp>
        <p:nvSpPr>
          <p:cNvPr id="21" name="Foliennummernplatzhalter 6">
            <a:extLst>
              <a:ext uri="{FF2B5EF4-FFF2-40B4-BE49-F238E27FC236}">
                <a16:creationId xmlns:a16="http://schemas.microsoft.com/office/drawing/2014/main" id="{84CC7EAA-A53B-4983-B914-5A392D2B2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78" y="6356350"/>
            <a:ext cx="364222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4F35E8D-64FE-4FA0-A251-28C9B1A4ADE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3504BC7-BA23-4546-9F21-A9678F5F1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31" y="1373633"/>
            <a:ext cx="5455769" cy="194001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5BF5177-AFDB-48DB-9B54-45B5B75A2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2195"/>
            <a:ext cx="5456434" cy="19314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90CDE6F-DAC4-45A2-B241-A3AD02F87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9" y="3741722"/>
            <a:ext cx="3589872" cy="216412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14F2D93-FF4F-4991-B0DF-43D41303D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716" y="3711140"/>
            <a:ext cx="3589872" cy="2225292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A865AD9-C1D5-475F-BC62-035CEE1C08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424" y="3711140"/>
            <a:ext cx="3589872" cy="221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58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6">
            <a:extLst>
              <a:ext uri="{FF2B5EF4-FFF2-40B4-BE49-F238E27FC236}">
                <a16:creationId xmlns:a16="http://schemas.microsoft.com/office/drawing/2014/main" id="{2A74C999-2542-4706-86E5-181316BEBCAE}"/>
              </a:ext>
            </a:extLst>
          </p:cNvPr>
          <p:cNvSpPr txBox="1"/>
          <p:nvPr/>
        </p:nvSpPr>
        <p:spPr>
          <a:xfrm>
            <a:off x="381000" y="246851"/>
            <a:ext cx="1667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Clustering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Methodik</a:t>
            </a: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587E8790-6079-4059-9CB9-E97745B99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4F35E8D-64FE-4FA0-A251-28C9B1A4ADE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" name="Textfeld 6">
            <a:extLst>
              <a:ext uri="{FF2B5EF4-FFF2-40B4-BE49-F238E27FC236}">
                <a16:creationId xmlns:a16="http://schemas.microsoft.com/office/drawing/2014/main" id="{3CF1AFAD-6D94-4E41-B942-560E63B20FC4}"/>
              </a:ext>
            </a:extLst>
          </p:cNvPr>
          <p:cNvSpPr txBox="1"/>
          <p:nvPr/>
        </p:nvSpPr>
        <p:spPr>
          <a:xfrm>
            <a:off x="573505" y="3278584"/>
            <a:ext cx="1139758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rPr>
              <a:t>DBSCAN hat sehr empfindlich auf Dichteparameter reagiert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prstClr val="black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rPr>
              <a:t>Auswahl geeigneter Attribute (Statistisches Bundesamt – Regionalatlas)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Demographisch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rPr>
              <a:t>Sozioökonomisch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prstClr val="black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Infrastruktur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 dirty="0">
              <a:solidFill>
                <a:prstClr val="black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rPr>
              <a:t>Probe, ob Clusterverfahren anwendbar sind (anhand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rPr>
              <a:t>Kreisart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rPr>
              <a:t> als Benchmark)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 dirty="0">
              <a:solidFill>
                <a:prstClr val="black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rPr>
              <a:t>Ellenbogenmethode zur Parameterbestimmung</a:t>
            </a:r>
            <a:endParaRPr lang="de-DE" dirty="0">
              <a:solidFill>
                <a:prstClr val="black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 dirty="0">
              <a:solidFill>
                <a:prstClr val="black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prstClr val="black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Clusterevaluierung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E682CB34-D37E-465C-97FB-1F0676082459}"/>
              </a:ext>
            </a:extLst>
          </p:cNvPr>
          <p:cNvSpPr txBox="1">
            <a:spLocks/>
          </p:cNvSpPr>
          <p:nvPr/>
        </p:nvSpPr>
        <p:spPr>
          <a:xfrm>
            <a:off x="0" y="968514"/>
            <a:ext cx="12192000" cy="1785516"/>
          </a:xfrm>
          <a:prstGeom prst="rect">
            <a:avLst/>
          </a:prstGeom>
          <a:solidFill>
            <a:srgbClr val="F18335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18335"/>
              </a:highlight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3B58071E-A53E-47ED-BA2F-7A41712A369F}"/>
              </a:ext>
            </a:extLst>
          </p:cNvPr>
          <p:cNvSpPr txBox="1">
            <a:spLocks/>
          </p:cNvSpPr>
          <p:nvPr/>
        </p:nvSpPr>
        <p:spPr>
          <a:xfrm>
            <a:off x="307022" y="1220543"/>
            <a:ext cx="4805362" cy="1584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K-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Means</a:t>
            </a:r>
            <a:endParaRPr lang="de-DE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Ähnlichkeitsmaß: Euklidischer Distanz</a:t>
            </a:r>
            <a:endParaRPr lang="de-DE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457200" marR="0" lvl="1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 = 8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9" name="Inhaltsplatzhalter 6">
            <a:extLst>
              <a:ext uri="{FF2B5EF4-FFF2-40B4-BE49-F238E27FC236}">
                <a16:creationId xmlns:a16="http://schemas.microsoft.com/office/drawing/2014/main" id="{6926FDDC-7A32-4BC9-A5DE-8EFA75499E75}"/>
              </a:ext>
            </a:extLst>
          </p:cNvPr>
          <p:cNvSpPr txBox="1">
            <a:spLocks/>
          </p:cNvSpPr>
          <p:nvPr/>
        </p:nvSpPr>
        <p:spPr>
          <a:xfrm>
            <a:off x="6767830" y="1220543"/>
            <a:ext cx="4629150" cy="1533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Agglomeratives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Clustering</a:t>
            </a:r>
          </a:p>
          <a:p>
            <a:pPr marL="457200" lvl="1" indent="0" algn="ctr">
              <a:lnSpc>
                <a:spcPct val="150000"/>
              </a:lnSpc>
              <a:buNone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Ähnlichkeitsmaß: Euklidischer Distanz</a:t>
            </a:r>
          </a:p>
          <a:p>
            <a:pPr marL="457200" lvl="1" indent="0" algn="ctr">
              <a:buNone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Hierarchischer Algorithmus</a:t>
            </a:r>
          </a:p>
          <a:p>
            <a:pPr marL="457200" lvl="1" indent="0" algn="ctr">
              <a:buNone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425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85DCC0-CB06-4FD3-908E-842014E0F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4681" y="1110874"/>
            <a:ext cx="5257800" cy="550027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de-DE" sz="1800" dirty="0">
              <a:solidFill>
                <a:srgbClr val="4C4C4C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Bevölkerungsdichte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(Einwohner pro Quadratkilometer)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de-DE" altLang="de-DE" sz="16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2. Bevölkerungs</a:t>
            </a:r>
            <a:r>
              <a:rPr lang="de-DE" altLang="de-DE" sz="1600" dirty="0">
                <a:latin typeface="Century Gothic" panose="020B0502020202020204" pitchFamily="34" charset="0"/>
                <a:cs typeface="Times New Roman" panose="02020603050405020304" pitchFamily="18" charset="0"/>
              </a:rPr>
              <a:t>anzahl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</a:b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de-DE" sz="1600" dirty="0">
                <a:latin typeface="Century Gothic" panose="020B0502020202020204" pitchFamily="34" charset="0"/>
                <a:cs typeface="Times New Roman" panose="02020603050405020304" pitchFamily="18" charset="0"/>
              </a:rPr>
              <a:t>3. Altersverteilung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sz="16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   (Anteil der 0 bis 44-jährigen)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de-DE" sz="16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sz="1600" dirty="0">
                <a:latin typeface="Century Gothic" panose="020B0502020202020204" pitchFamily="34" charset="0"/>
                <a:cs typeface="Times New Roman" panose="02020603050405020304" pitchFamily="18" charset="0"/>
              </a:rPr>
              <a:t>4. Arbeitslosenquote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de-DE" sz="16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de-DE" sz="1600" dirty="0">
                <a:latin typeface="Century Gothic" panose="020B0502020202020204" pitchFamily="34" charset="0"/>
                <a:cs typeface="Times New Roman" panose="02020603050405020304" pitchFamily="18" charset="0"/>
              </a:rPr>
              <a:t>5. PKW-Bestand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    (Je </a:t>
            </a:r>
            <a:r>
              <a:rPr lang="de-DE" altLang="de-DE" sz="1600" dirty="0">
                <a:latin typeface="Century Gothic" panose="020B0502020202020204" pitchFamily="34" charset="0"/>
                <a:cs typeface="Times New Roman" panose="02020603050405020304" pitchFamily="18" charset="0"/>
              </a:rPr>
              <a:t>Tsd. – Einwohner)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de-DE" altLang="de-DE" sz="16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de-DE" sz="1600" dirty="0">
                <a:latin typeface="Century Gothic" panose="020B0502020202020204" pitchFamily="34" charset="0"/>
                <a:cs typeface="Times New Roman" panose="02020603050405020304" pitchFamily="18" charset="0"/>
              </a:rPr>
              <a:t>6. BIP je Erwerbstätigen</a:t>
            </a:r>
            <a:br>
              <a:rPr lang="de-DE" sz="1600" dirty="0">
                <a:latin typeface="Century Gothic" panose="020B0502020202020204" pitchFamily="34" charset="0"/>
                <a:cs typeface="Times New Roman" panose="02020603050405020304" pitchFamily="18" charset="0"/>
              </a:rPr>
            </a:br>
            <a:endParaRPr lang="de-DE" altLang="de-DE" sz="16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de-DE" sz="1600" dirty="0">
                <a:latin typeface="Century Gothic" panose="020B0502020202020204" pitchFamily="34" charset="0"/>
                <a:cs typeface="Times New Roman" panose="02020603050405020304" pitchFamily="18" charset="0"/>
              </a:rPr>
              <a:t>7.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Medizinische Infrastruktur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    (Krankenhausbetten je Tsd. – Einwohner)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de-DE" sz="16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de-DE" sz="1600" dirty="0">
              <a:solidFill>
                <a:srgbClr val="4C4C4C"/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sz="16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e-DE" sz="16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MinMax</a:t>
            </a:r>
            <a:r>
              <a:rPr lang="de-DE" sz="16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-Skalierung aller Attribute</a:t>
            </a:r>
            <a:endParaRPr lang="de-DE" sz="2000" b="1" dirty="0">
              <a:effectLst/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pPr lvl="1"/>
            <a:endParaRPr lang="de-DE" sz="2000" dirty="0">
              <a:latin typeface="Century Gothic" panose="020B0502020202020204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A08912-0073-434F-8049-032D5B0D0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feld 6">
            <a:extLst>
              <a:ext uri="{FF2B5EF4-FFF2-40B4-BE49-F238E27FC236}">
                <a16:creationId xmlns:a16="http://schemas.microsoft.com/office/drawing/2014/main" id="{EA87BAEE-8671-4D98-8747-955113F98AD6}"/>
              </a:ext>
            </a:extLst>
          </p:cNvPr>
          <p:cNvSpPr txBox="1"/>
          <p:nvPr/>
        </p:nvSpPr>
        <p:spPr>
          <a:xfrm>
            <a:off x="347664" y="246851"/>
            <a:ext cx="19254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Clustering</a:t>
            </a:r>
          </a:p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Feature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Selection</a:t>
            </a:r>
            <a:endParaRPr lang="de-DE" sz="16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560C4AF-3734-4367-9A3E-FE28DFE0A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171" y="1247775"/>
            <a:ext cx="5133408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6">
            <a:extLst>
              <a:ext uri="{FF2B5EF4-FFF2-40B4-BE49-F238E27FC236}">
                <a16:creationId xmlns:a16="http://schemas.microsoft.com/office/drawing/2014/main" id="{C046D50B-76E2-4D00-83D5-071BC981445B}"/>
              </a:ext>
            </a:extLst>
          </p:cNvPr>
          <p:cNvSpPr txBox="1"/>
          <p:nvPr/>
        </p:nvSpPr>
        <p:spPr>
          <a:xfrm>
            <a:off x="7181362" y="785460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rPr>
              <a:t>Korrelation der Attribute</a:t>
            </a:r>
          </a:p>
        </p:txBody>
      </p:sp>
    </p:spTree>
    <p:extLst>
      <p:ext uri="{BB962C8B-B14F-4D97-AF65-F5344CB8AC3E}">
        <p14:creationId xmlns:p14="http://schemas.microsoft.com/office/powerpoint/2010/main" val="214042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2BAAEBF-BD8E-4BC2-9C56-99816B8C5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4"/>
          <a:stretch/>
        </p:blipFill>
        <p:spPr>
          <a:xfrm>
            <a:off x="1480177" y="786461"/>
            <a:ext cx="9231645" cy="5715939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F569E5-969C-4365-91FD-C3E3EA86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feld 6">
            <a:extLst>
              <a:ext uri="{FF2B5EF4-FFF2-40B4-BE49-F238E27FC236}">
                <a16:creationId xmlns:a16="http://schemas.microsoft.com/office/drawing/2014/main" id="{05EC88BF-3184-4D65-AE6C-3419F3CD2C32}"/>
              </a:ext>
            </a:extLst>
          </p:cNvPr>
          <p:cNvSpPr txBox="1"/>
          <p:nvPr/>
        </p:nvSpPr>
        <p:spPr>
          <a:xfrm>
            <a:off x="285750" y="355600"/>
            <a:ext cx="543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Clustering</a:t>
            </a:r>
          </a:p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Ergebnisse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763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639</Words>
  <Application>Microsoft Office PowerPoint</Application>
  <PresentationFormat>Widescreen</PresentationFormat>
  <Paragraphs>241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Century Gothic</vt:lpstr>
      <vt:lpstr>Georgia</vt:lpstr>
      <vt:lpstr>Office Theme</vt:lpstr>
      <vt:lpstr>COVID-19:  Prognosen auf kommunaler Ebene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D.Sc.</dc:title>
  <dc:creator>Niklas Tscheuschner</dc:creator>
  <cp:lastModifiedBy>Niklas Tscheuschner</cp:lastModifiedBy>
  <cp:revision>178</cp:revision>
  <dcterms:created xsi:type="dcterms:W3CDTF">2021-04-10T13:58:22Z</dcterms:created>
  <dcterms:modified xsi:type="dcterms:W3CDTF">2021-07-14T20:21:22Z</dcterms:modified>
</cp:coreProperties>
</file>